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80" r:id="rId2"/>
    <p:sldId id="420" r:id="rId3"/>
    <p:sldId id="421" r:id="rId4"/>
    <p:sldId id="422" r:id="rId5"/>
    <p:sldId id="424" r:id="rId6"/>
    <p:sldId id="426" r:id="rId7"/>
    <p:sldId id="425" r:id="rId8"/>
    <p:sldId id="427" r:id="rId9"/>
    <p:sldId id="429" r:id="rId10"/>
    <p:sldId id="430" r:id="rId11"/>
    <p:sldId id="432" r:id="rId12"/>
    <p:sldId id="431" r:id="rId13"/>
    <p:sldId id="423" r:id="rId14"/>
    <p:sldId id="433" r:id="rId15"/>
    <p:sldId id="434" r:id="rId16"/>
    <p:sldId id="435" r:id="rId17"/>
    <p:sldId id="436" r:id="rId18"/>
    <p:sldId id="437" r:id="rId19"/>
    <p:sldId id="438" r:id="rId20"/>
    <p:sldId id="379" r:id="rId21"/>
  </p:sldIdLst>
  <p:sldSz cx="11520488" cy="7199313"/>
  <p:notesSz cx="6797675" cy="992822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9902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19804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7970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39609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995117" algn="l" defTabSz="119804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594141" algn="l" defTabSz="119804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193164" algn="l" defTabSz="119804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792188" algn="l" defTabSz="1198047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7173"/>
    <a:srgbClr val="A60F22"/>
    <a:srgbClr val="954792"/>
    <a:srgbClr val="A95DA4"/>
    <a:srgbClr val="A0668D"/>
    <a:srgbClr val="C47A01"/>
    <a:srgbClr val="FF9900"/>
    <a:srgbClr val="017FAF"/>
    <a:srgbClr val="077C48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0" autoAdjust="0"/>
    <p:restoredTop sz="96903" autoAdjust="0"/>
  </p:normalViewPr>
  <p:slideViewPr>
    <p:cSldViewPr>
      <p:cViewPr varScale="1">
        <p:scale>
          <a:sx n="107" d="100"/>
          <a:sy n="107" d="100"/>
        </p:scale>
        <p:origin x="336" y="108"/>
      </p:cViewPr>
      <p:guideLst>
        <p:guide orient="horz" pos="2268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12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294" y="0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/>
          <a:lstStyle>
            <a:lvl1pPr algn="r">
              <a:defRPr sz="1200"/>
            </a:lvl1pPr>
          </a:lstStyle>
          <a:p>
            <a:fld id="{A1E3B244-51E5-40F1-91D4-6A5EB2EB81EB}" type="datetimeFigureOut">
              <a:rPr lang="cs-CZ" smtClean="0"/>
              <a:t>11. 10. 2016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30813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294" y="9430813"/>
            <a:ext cx="2945862" cy="497413"/>
          </a:xfrm>
          <a:prstGeom prst="rect">
            <a:avLst/>
          </a:prstGeom>
        </p:spPr>
        <p:txBody>
          <a:bodyPr vert="horz" lIns="88230" tIns="44115" rIns="88230" bIns="44115" rtlCol="0" anchor="b"/>
          <a:lstStyle>
            <a:lvl1pPr algn="r">
              <a:defRPr sz="1200"/>
            </a:lvl1pPr>
          </a:lstStyle>
          <a:p>
            <a:fld id="{0780E0E9-5E0A-4ED3-B0A3-1FB65BF69E2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8975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r">
              <a:defRPr sz="1300"/>
            </a:lvl1pPr>
          </a:lstStyle>
          <a:p>
            <a:fld id="{18246C95-DC68-4404-BC1C-C3F29047B7B7}" type="datetimeFigureOut">
              <a:rPr lang="cs-CZ" smtClean="0"/>
              <a:pPr/>
              <a:t>11. 10. 2016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241425"/>
            <a:ext cx="53625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71" tIns="47786" rIns="95571" bIns="47786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5571" tIns="47786" rIns="95571" bIns="47786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r">
              <a:defRPr sz="1300"/>
            </a:lvl1pPr>
          </a:lstStyle>
          <a:p>
            <a:fld id="{49CCD350-55BB-4034-8B18-21A8F1CD82D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1653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1pPr>
    <a:lvl2pPr marL="599023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2pPr>
    <a:lvl3pPr marL="1198047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3pPr>
    <a:lvl4pPr marL="1797070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4pPr>
    <a:lvl5pPr marL="2396094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5pPr>
    <a:lvl6pPr marL="2995117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6pPr>
    <a:lvl7pPr marL="3594141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7pPr>
    <a:lvl8pPr marL="4193164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8pPr>
    <a:lvl9pPr marL="4792188" algn="l" defTabSz="1198047" rtl="0" eaLnBrk="1" latinLnBrk="0" hangingPunct="1">
      <a:defRPr sz="157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1021C-5408-45BB-8129-B659C11F36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Logo_UTP_kompl_pop_03_2014.jpg"/>
          <p:cNvPicPr>
            <a:picLocks noChangeAspect="1"/>
          </p:cNvPicPr>
          <p:nvPr userDrawn="1"/>
        </p:nvPicPr>
        <p:blipFill rotWithShape="1">
          <a:blip r:embed="rId2" cstate="print"/>
          <a:srcRect b="28265"/>
          <a:stretch/>
        </p:blipFill>
        <p:spPr bwMode="auto">
          <a:xfrm>
            <a:off x="8640564" y="224762"/>
            <a:ext cx="2447726" cy="93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3"/>
          <p:cNvSpPr txBox="1">
            <a:spLocks noChangeArrowheads="1"/>
          </p:cNvSpPr>
          <p:nvPr userDrawn="1"/>
        </p:nvSpPr>
        <p:spPr bwMode="auto">
          <a:xfrm>
            <a:off x="0" y="6696000"/>
            <a:ext cx="11520488" cy="523220"/>
          </a:xfrm>
          <a:prstGeom prst="rect">
            <a:avLst/>
          </a:prstGeom>
          <a:solidFill>
            <a:srgbClr val="707173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en-GB" altLang="cs-CZ" sz="2800" dirty="0">
              <a:solidFill>
                <a:srgbClr val="707173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26"/>
          <p:cNvSpPr txBox="1">
            <a:spLocks noChangeArrowheads="1"/>
          </p:cNvSpPr>
          <p:nvPr userDrawn="1"/>
        </p:nvSpPr>
        <p:spPr bwMode="auto">
          <a:xfrm>
            <a:off x="10944820" y="6791498"/>
            <a:ext cx="45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fld id="{EF84666C-ED31-4BB6-928D-10BE48098288}" type="slidenum">
              <a:rPr lang="en-US" altLang="cs-CZ" sz="1600" b="1">
                <a:solidFill>
                  <a:schemeClr val="bg1"/>
                </a:solidFill>
              </a:rPr>
              <a:pPr algn="l" eaLnBrk="1" hangingPunct="1"/>
              <a:t>‹#›</a:t>
            </a:fld>
            <a:endParaRPr lang="en-US" altLang="cs-CZ" sz="1600" b="1" dirty="0">
              <a:solidFill>
                <a:schemeClr val="bg1"/>
              </a:solidFill>
            </a:endParaRPr>
          </a:p>
        </p:txBody>
      </p:sp>
      <p:cxnSp>
        <p:nvCxnSpPr>
          <p:cNvPr id="8" name="Přímá spojnice 7"/>
          <p:cNvCxnSpPr/>
          <p:nvPr userDrawn="1"/>
        </p:nvCxnSpPr>
        <p:spPr>
          <a:xfrm>
            <a:off x="0" y="1079376"/>
            <a:ext cx="7920484" cy="0"/>
          </a:xfrm>
          <a:prstGeom prst="line">
            <a:avLst/>
          </a:prstGeom>
          <a:ln w="57150">
            <a:solidFill>
              <a:srgbClr val="7071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56350" y="6672701"/>
            <a:ext cx="2688114" cy="3844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BE9212-8F7F-42A0-9162-4CC13190E39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3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9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8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57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76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94" indent="-342894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7" indent="-285745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80" indent="-228596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72" indent="-228596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64" indent="-228596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57" indent="-228596" algn="l" defTabSz="914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49" indent="-228596" algn="l" defTabSz="914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40" indent="-228596" algn="l" defTabSz="914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32" indent="-228596" algn="l" defTabSz="9143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2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4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6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68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60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53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44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36" algn="l" defTabSz="9143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60" y="299985"/>
            <a:ext cx="3043547" cy="782465"/>
          </a:xfrm>
          <a:prstGeom prst="rect">
            <a:avLst/>
          </a:prstGeom>
        </p:spPr>
      </p:pic>
      <p:pic>
        <p:nvPicPr>
          <p:cNvPr id="10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4824140" y="299985"/>
            <a:ext cx="2304256" cy="891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bdélník 11"/>
          <p:cNvSpPr/>
          <p:nvPr/>
        </p:nvSpPr>
        <p:spPr>
          <a:xfrm>
            <a:off x="719684" y="2447528"/>
            <a:ext cx="8568952" cy="4179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4800" dirty="0" smtClean="0"/>
              <a:t>Úvod </a:t>
            </a:r>
            <a:r>
              <a:rPr lang="cs-CZ" sz="4800" dirty="0"/>
              <a:t>do hlukového posouzení venkovních zdrojů </a:t>
            </a:r>
            <a:r>
              <a:rPr lang="cs-CZ" sz="4800" dirty="0" smtClean="0"/>
              <a:t>TZB</a:t>
            </a:r>
            <a:endParaRPr lang="cs-CZ" b="1" dirty="0">
              <a:solidFill>
                <a:srgbClr val="707173"/>
              </a:solidFill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cs-CZ" sz="2400" b="1" dirty="0" smtClean="0">
              <a:solidFill>
                <a:srgbClr val="707173"/>
              </a:solidFill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endParaRPr lang="cs-CZ" sz="2400" b="1" dirty="0" smtClean="0">
              <a:solidFill>
                <a:srgbClr val="707173"/>
              </a:solidFill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cs-CZ" sz="2800" b="1" dirty="0" smtClean="0">
                <a:solidFill>
                  <a:srgbClr val="707173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Akce: Školení topenářů 2016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cs-CZ" sz="2800" b="1" dirty="0" smtClean="0">
                <a:solidFill>
                  <a:srgbClr val="707173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11. 10. 2016</a:t>
            </a:r>
            <a:endParaRPr lang="cs-CZ" sz="2800" b="1" dirty="0">
              <a:solidFill>
                <a:srgbClr val="707173"/>
              </a:solidFill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cs-CZ" sz="2800" dirty="0" smtClean="0">
                <a:solidFill>
                  <a:srgbClr val="707173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Jan Králíček</a:t>
            </a:r>
            <a:endParaRPr lang="cs-CZ" sz="2800" dirty="0">
              <a:solidFill>
                <a:srgbClr val="707173"/>
              </a:solidFill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676" y="180993"/>
            <a:ext cx="1263810" cy="1129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158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62010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293463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800" b="1" dirty="0" smtClean="0">
                <a:solidFill>
                  <a:srgbClr val="707173"/>
                </a:solidFill>
              </a:rPr>
              <a:t>Velké bytové objekty</a:t>
            </a:r>
            <a:endParaRPr lang="en-US" altLang="cs-CZ" sz="2800" b="1" dirty="0">
              <a:solidFill>
                <a:srgbClr val="707173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36" y="1367408"/>
            <a:ext cx="10945216" cy="568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06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62010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293463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800" b="1" dirty="0" smtClean="0">
                <a:solidFill>
                  <a:srgbClr val="707173"/>
                </a:solidFill>
              </a:rPr>
              <a:t>Velké bytové objekty</a:t>
            </a:r>
            <a:endParaRPr lang="en-US" altLang="cs-CZ" sz="2800" b="1" dirty="0">
              <a:solidFill>
                <a:srgbClr val="707173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36" y="1418631"/>
            <a:ext cx="10984890" cy="56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7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62010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399522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800" b="1" dirty="0" smtClean="0">
                <a:solidFill>
                  <a:srgbClr val="707173"/>
                </a:solidFill>
              </a:rPr>
              <a:t>Malé bytové objekty až po rodinné domy</a:t>
            </a:r>
            <a:endParaRPr lang="en-US" altLang="cs-CZ" sz="2800" b="1" dirty="0">
              <a:solidFill>
                <a:srgbClr val="707173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36" y="1295400"/>
            <a:ext cx="10806292" cy="576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3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43590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131127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Základní hlukové parametry zdrojů hluku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31652" y="1655440"/>
            <a:ext cx="10369152" cy="521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200" b="1" dirty="0">
                <a:solidFill>
                  <a:srgbClr val="707173"/>
                </a:solidFill>
              </a:rPr>
              <a:t>Hladina akustického výkonu L</a:t>
            </a:r>
            <a:r>
              <a:rPr lang="cs-CZ" sz="3200" b="1" baseline="-25000" dirty="0">
                <a:solidFill>
                  <a:srgbClr val="707173"/>
                </a:solidFill>
              </a:rPr>
              <a:t>WA</a:t>
            </a:r>
            <a:endParaRPr lang="cs-CZ" sz="3200" b="1" dirty="0">
              <a:solidFill>
                <a:srgbClr val="707173"/>
              </a:solidFill>
            </a:endParaRP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707173"/>
                </a:solidFill>
              </a:rPr>
              <a:t>Je to charakteristika konkrétního zdroje hluku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707173"/>
                </a:solidFill>
              </a:rPr>
              <a:t>Stanovuje se měřením hladiny akustického tlaku na obalové ploše kolem zdroje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200" b="1" dirty="0" smtClean="0">
                <a:solidFill>
                  <a:srgbClr val="707173"/>
                </a:solidFill>
              </a:rPr>
              <a:t>Hladina </a:t>
            </a:r>
            <a:r>
              <a:rPr lang="cs-CZ" sz="3200" b="1" dirty="0">
                <a:solidFill>
                  <a:srgbClr val="707173"/>
                </a:solidFill>
              </a:rPr>
              <a:t>akustického </a:t>
            </a:r>
            <a:r>
              <a:rPr lang="cs-CZ" sz="3200" b="1" dirty="0" smtClean="0">
                <a:solidFill>
                  <a:srgbClr val="707173"/>
                </a:solidFill>
              </a:rPr>
              <a:t>tlaku L</a:t>
            </a:r>
            <a:r>
              <a:rPr lang="cs-CZ" sz="3200" b="1" baseline="-25000" dirty="0" smtClean="0">
                <a:solidFill>
                  <a:srgbClr val="707173"/>
                </a:solidFill>
              </a:rPr>
              <a:t>pA-X m</a:t>
            </a:r>
            <a:r>
              <a:rPr lang="cs-CZ" sz="3200" b="1" dirty="0" smtClean="0">
                <a:solidFill>
                  <a:srgbClr val="707173"/>
                </a:solidFill>
              </a:rPr>
              <a:t> </a:t>
            </a:r>
            <a:endParaRPr lang="cs-CZ" sz="3200" b="1" dirty="0">
              <a:solidFill>
                <a:srgbClr val="707173"/>
              </a:solidFill>
            </a:endParaRP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707173"/>
                </a:solidFill>
              </a:rPr>
              <a:t>Je to charakteristika </a:t>
            </a:r>
            <a:r>
              <a:rPr lang="cs-CZ" dirty="0" smtClean="0">
                <a:solidFill>
                  <a:srgbClr val="707173"/>
                </a:solidFill>
              </a:rPr>
              <a:t>v konkrétním místě při konkrétních podmínkách (L</a:t>
            </a:r>
            <a:r>
              <a:rPr lang="cs-CZ" baseline="-25000" dirty="0" smtClean="0">
                <a:solidFill>
                  <a:srgbClr val="707173"/>
                </a:solidFill>
              </a:rPr>
              <a:t>WA</a:t>
            </a:r>
            <a:r>
              <a:rPr lang="cs-CZ" dirty="0" smtClean="0">
                <a:solidFill>
                  <a:srgbClr val="707173"/>
                </a:solidFill>
              </a:rPr>
              <a:t> zdroje, umístění zdroje, vzdálenost od zdroje, ...)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707173"/>
                </a:solidFill>
              </a:rPr>
              <a:t>Hladina akustického tlaku je závislá na odrazu hluku od prostředí, kde se zdroj nachází. </a:t>
            </a:r>
            <a:endParaRPr lang="cs-CZ" dirty="0">
              <a:solidFill>
                <a:srgbClr val="707173"/>
              </a:solidFill>
            </a:endParaRPr>
          </a:p>
          <a:p>
            <a:pPr algn="l">
              <a:spcBef>
                <a:spcPts val="600"/>
              </a:spcBef>
              <a:buClr>
                <a:srgbClr val="707173"/>
              </a:buClr>
            </a:pPr>
            <a:endParaRPr lang="cs-CZ" sz="2000" dirty="0" smtClean="0">
              <a:solidFill>
                <a:srgbClr val="707173"/>
              </a:solidFill>
            </a:endParaRPr>
          </a:p>
          <a:p>
            <a:pPr algn="l">
              <a:spcBef>
                <a:spcPts val="600"/>
              </a:spcBef>
              <a:buClr>
                <a:srgbClr val="707173"/>
              </a:buClr>
            </a:pPr>
            <a:r>
              <a:rPr lang="cs-CZ" sz="2000" dirty="0" smtClean="0">
                <a:solidFill>
                  <a:srgbClr val="707173"/>
                </a:solidFill>
              </a:rPr>
              <a:t>Aby </a:t>
            </a:r>
            <a:r>
              <a:rPr lang="cs-CZ" sz="2000" dirty="0" smtClean="0">
                <a:solidFill>
                  <a:srgbClr val="707173"/>
                </a:solidFill>
              </a:rPr>
              <a:t>bylo možné zdroj hluku definovat modelem, nebo provádět výpočet hluku v konkrétním bodě, je nutné brát ohled na hodnotu jeho </a:t>
            </a:r>
            <a:r>
              <a:rPr lang="cs-CZ" sz="2000" b="1" dirty="0" smtClean="0">
                <a:solidFill>
                  <a:srgbClr val="707173"/>
                </a:solidFill>
              </a:rPr>
              <a:t>hladiny akustického výkonu</a:t>
            </a:r>
            <a:r>
              <a:rPr lang="cs-CZ" sz="2000" dirty="0" smtClean="0">
                <a:solidFill>
                  <a:srgbClr val="707173"/>
                </a:solidFill>
              </a:rPr>
              <a:t>, </a:t>
            </a:r>
            <a:r>
              <a:rPr lang="cs-CZ" sz="2000" b="1" dirty="0" smtClean="0">
                <a:solidFill>
                  <a:srgbClr val="707173"/>
                </a:solidFill>
              </a:rPr>
              <a:t>konkrétní umístění zdroje</a:t>
            </a:r>
            <a:r>
              <a:rPr lang="cs-CZ" sz="2000" dirty="0" smtClean="0">
                <a:solidFill>
                  <a:srgbClr val="707173"/>
                </a:solidFill>
              </a:rPr>
              <a:t> (odraz od okolního prostoru) a </a:t>
            </a:r>
            <a:r>
              <a:rPr lang="cs-CZ" sz="2000" b="1" dirty="0" smtClean="0">
                <a:solidFill>
                  <a:srgbClr val="707173"/>
                </a:solidFill>
              </a:rPr>
              <a:t>tvar zdroje</a:t>
            </a:r>
            <a:r>
              <a:rPr lang="cs-CZ" sz="2000" dirty="0" smtClean="0">
                <a:solidFill>
                  <a:srgbClr val="707173"/>
                </a:solidFill>
              </a:rPr>
              <a:t> (velikost, dominantní cesty vyzařování, popř. frekvenční vyzařování, ...) ..., </a:t>
            </a:r>
          </a:p>
          <a:p>
            <a:pPr algn="l">
              <a:spcBef>
                <a:spcPts val="600"/>
              </a:spcBef>
              <a:buClr>
                <a:srgbClr val="707173"/>
              </a:buClr>
            </a:pPr>
            <a:r>
              <a:rPr lang="cs-CZ" sz="2000" b="1" dirty="0" smtClean="0">
                <a:solidFill>
                  <a:srgbClr val="707173"/>
                </a:solidFill>
              </a:rPr>
              <a:t>NIKOLIV POUZE HODNOTU HLADINY AKUSTICKÉHO </a:t>
            </a:r>
            <a:r>
              <a:rPr lang="cs-CZ" sz="2000" b="1" dirty="0" smtClean="0">
                <a:solidFill>
                  <a:srgbClr val="707173"/>
                </a:solidFill>
              </a:rPr>
              <a:t>TLAKU V URČITÉ VZDÁLENOSTI OD ZDROJE !!!</a:t>
            </a:r>
            <a:r>
              <a:rPr lang="cs-CZ" dirty="0" smtClean="0">
                <a:solidFill>
                  <a:srgbClr val="707173"/>
                </a:solidFill>
              </a:rPr>
              <a:t>  </a:t>
            </a:r>
            <a:endParaRPr lang="cs-CZ" baseline="-25000" dirty="0">
              <a:solidFill>
                <a:srgbClr val="707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61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43590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131127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Základní hlukové parametry zdrojů hluku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906" y="1547579"/>
            <a:ext cx="2945836" cy="2131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700" y="4031704"/>
            <a:ext cx="3888432" cy="2735466"/>
          </a:xfrm>
          <a:prstGeom prst="rect">
            <a:avLst/>
          </a:prstGeom>
        </p:spPr>
      </p:pic>
      <p:pic>
        <p:nvPicPr>
          <p:cNvPr id="1026" name="Picture 2" descr="http://www.superto.cz/fotografie/62043/200/x/pictu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444" y="1536515"/>
            <a:ext cx="2170927" cy="1932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4300" y="3815680"/>
            <a:ext cx="4381523" cy="2846191"/>
          </a:xfrm>
          <a:prstGeom prst="rect">
            <a:avLst/>
          </a:prstGeom>
        </p:spPr>
      </p:pic>
      <p:cxnSp>
        <p:nvCxnSpPr>
          <p:cNvPr id="14" name="Přímá spojnice 13"/>
          <p:cNvCxnSpPr/>
          <p:nvPr/>
        </p:nvCxnSpPr>
        <p:spPr>
          <a:xfrm>
            <a:off x="5400204" y="1547579"/>
            <a:ext cx="0" cy="529124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965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5148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359644" y="304878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Instalace zdrojů TZB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74927" y="1375633"/>
            <a:ext cx="10174318" cy="151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2800" b="1" dirty="0" smtClean="0">
                <a:solidFill>
                  <a:srgbClr val="707173"/>
                </a:solidFill>
              </a:rPr>
              <a:t>Problematická je instalace např. tepelných čerpadel do vnitrobloků obytných domů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2800" b="1" dirty="0" smtClean="0">
                <a:solidFill>
                  <a:srgbClr val="707173"/>
                </a:solidFill>
              </a:rPr>
              <a:t>L</a:t>
            </a:r>
            <a:r>
              <a:rPr lang="cs-CZ" sz="2800" b="1" baseline="-25000" dirty="0" smtClean="0">
                <a:solidFill>
                  <a:srgbClr val="707173"/>
                </a:solidFill>
              </a:rPr>
              <a:t>WA</a:t>
            </a:r>
            <a:r>
              <a:rPr lang="cs-CZ" sz="2800" b="1" dirty="0" smtClean="0">
                <a:solidFill>
                  <a:srgbClr val="707173"/>
                </a:solidFill>
              </a:rPr>
              <a:t> takový zdrojů je klidně 65 až 80 dB, </a:t>
            </a:r>
            <a:r>
              <a:rPr lang="cs-CZ" sz="2800" b="1" dirty="0" err="1" smtClean="0">
                <a:solidFill>
                  <a:srgbClr val="707173"/>
                </a:solidFill>
              </a:rPr>
              <a:t>chillery</a:t>
            </a:r>
            <a:r>
              <a:rPr lang="cs-CZ" sz="2800" b="1" dirty="0" smtClean="0">
                <a:solidFill>
                  <a:srgbClr val="707173"/>
                </a:solidFill>
              </a:rPr>
              <a:t> mají i více.</a:t>
            </a:r>
            <a:endParaRPr lang="cs-CZ" sz="2800" b="1" dirty="0">
              <a:solidFill>
                <a:srgbClr val="707173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84" y="3070175"/>
            <a:ext cx="4556760" cy="2952750"/>
          </a:xfrm>
          <a:prstGeom prst="rect">
            <a:avLst/>
          </a:prstGeom>
        </p:spPr>
      </p:pic>
      <p:sp>
        <p:nvSpPr>
          <p:cNvPr id="10" name="Textové pole 54"/>
          <p:cNvSpPr txBox="1"/>
          <p:nvPr/>
        </p:nvSpPr>
        <p:spPr>
          <a:xfrm>
            <a:off x="2916126" y="6444466"/>
            <a:ext cx="1296144" cy="3492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cs-CZ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Instalace </a:t>
            </a:r>
            <a:r>
              <a:rPr lang="cs-CZ" sz="16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TČ</a:t>
            </a:r>
            <a:endParaRPr lang="cs-C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" name="Přímá spojnice se šipkou 10"/>
          <p:cNvCxnSpPr>
            <a:stCxn id="10" idx="0"/>
          </p:cNvCxnSpPr>
          <p:nvPr/>
        </p:nvCxnSpPr>
        <p:spPr>
          <a:xfrm flipH="1" flipV="1">
            <a:off x="3311972" y="4823792"/>
            <a:ext cx="252226" cy="1620674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Obrázek 12"/>
          <p:cNvPicPr/>
          <p:nvPr/>
        </p:nvPicPr>
        <p:blipFill>
          <a:blip r:embed="rId5"/>
          <a:stretch>
            <a:fillRect/>
          </a:stretch>
        </p:blipFill>
        <p:spPr>
          <a:xfrm>
            <a:off x="5545962" y="3004381"/>
            <a:ext cx="5760720" cy="306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77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5148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359644" y="304878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Instalace zdrojů TZB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644" y="1439416"/>
            <a:ext cx="10672941" cy="5400000"/>
          </a:xfrm>
          <a:prstGeom prst="rect">
            <a:avLst/>
          </a:prstGeom>
        </p:spPr>
      </p:pic>
      <p:sp>
        <p:nvSpPr>
          <p:cNvPr id="8" name="Textové pole 54"/>
          <p:cNvSpPr txBox="1"/>
          <p:nvPr/>
        </p:nvSpPr>
        <p:spPr>
          <a:xfrm>
            <a:off x="575668" y="5039816"/>
            <a:ext cx="576064" cy="28803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cs-CZ" sz="16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L</a:t>
            </a:r>
            <a:r>
              <a:rPr lang="cs-CZ" sz="1600" b="1" baseline="-25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pA</a:t>
            </a:r>
            <a:endParaRPr lang="cs-CZ" baseline="-25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43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5148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359644" y="304878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Instalace zdrojů TZB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644" y="1511424"/>
            <a:ext cx="10640487" cy="5400000"/>
          </a:xfrm>
          <a:prstGeom prst="rect">
            <a:avLst/>
          </a:prstGeom>
        </p:spPr>
      </p:pic>
      <p:sp>
        <p:nvSpPr>
          <p:cNvPr id="9" name="Textové pole 54"/>
          <p:cNvSpPr txBox="1"/>
          <p:nvPr/>
        </p:nvSpPr>
        <p:spPr>
          <a:xfrm>
            <a:off x="503660" y="5111824"/>
            <a:ext cx="576064" cy="28803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cs-CZ" sz="16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L</a:t>
            </a:r>
            <a:r>
              <a:rPr lang="cs-CZ" sz="1600" b="1" baseline="-25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pA</a:t>
            </a:r>
            <a:endParaRPr lang="cs-CZ" baseline="-25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0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5148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359644" y="304878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Instalace zdrojů TZB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676" y="1583432"/>
            <a:ext cx="10449830" cy="5400000"/>
          </a:xfrm>
          <a:prstGeom prst="rect">
            <a:avLst/>
          </a:prstGeom>
        </p:spPr>
      </p:pic>
      <p:sp>
        <p:nvSpPr>
          <p:cNvPr id="8" name="Textové pole 54"/>
          <p:cNvSpPr txBox="1"/>
          <p:nvPr/>
        </p:nvSpPr>
        <p:spPr>
          <a:xfrm>
            <a:off x="863700" y="5111824"/>
            <a:ext cx="576064" cy="28803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cs-CZ" sz="16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L</a:t>
            </a:r>
            <a:r>
              <a:rPr lang="cs-CZ" sz="1600" b="1" baseline="-25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pA</a:t>
            </a:r>
            <a:endParaRPr lang="cs-CZ" baseline="-25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27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5148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359644" y="304878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Příklad řešení útlumu TČ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pic>
        <p:nvPicPr>
          <p:cNvPr id="8" name="Obrázek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52" y="1511424"/>
            <a:ext cx="5749925" cy="3287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Obrázek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04" y="3568395"/>
            <a:ext cx="5755640" cy="3180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825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59644" y="201358"/>
            <a:ext cx="7056784" cy="79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cs-CZ" altLang="cs-CZ" sz="4536" b="1" dirty="0" smtClean="0">
                <a:solidFill>
                  <a:srgbClr val="707173"/>
                </a:solidFill>
              </a:rPr>
              <a:t>Legislativa</a:t>
            </a:r>
            <a:endParaRPr lang="en-US" altLang="cs-CZ" sz="4536" b="1" dirty="0">
              <a:solidFill>
                <a:srgbClr val="707173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31652" y="1511424"/>
            <a:ext cx="10174318" cy="501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200" b="1" dirty="0" smtClean="0">
                <a:solidFill>
                  <a:srgbClr val="707173"/>
                </a:solidFill>
              </a:rPr>
              <a:t>Zákon č. 258/2000 Sb. o ochraně veřejného zdraví, změna č. 267/2015 Sb. (platné od 1. 12. 2015)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1000" b="1" dirty="0" smtClean="0">
              <a:solidFill>
                <a:srgbClr val="707173"/>
              </a:solidFill>
            </a:endParaRP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200" b="1" dirty="0" smtClean="0">
                <a:solidFill>
                  <a:srgbClr val="707173"/>
                </a:solidFill>
              </a:rPr>
              <a:t>Prováděcí předpis Nařízení vlády č. 272/2011 Sb. ve znění 217/2016 Sb. (platné od 30. 8. 2016)</a:t>
            </a:r>
            <a:endParaRPr lang="cs-CZ" sz="3200" b="1" dirty="0">
              <a:solidFill>
                <a:srgbClr val="707173"/>
              </a:solidFill>
            </a:endParaRP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707173"/>
                </a:solidFill>
              </a:rPr>
              <a:t>Stanovuje hygienické limity hluku a vibrací na pracovištích 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707173"/>
                </a:solidFill>
              </a:rPr>
              <a:t>Stanovuje </a:t>
            </a:r>
            <a:r>
              <a:rPr lang="cs-CZ" dirty="0">
                <a:solidFill>
                  <a:srgbClr val="707173"/>
                </a:solidFill>
              </a:rPr>
              <a:t>hygienické limity hluku </a:t>
            </a:r>
            <a:r>
              <a:rPr lang="cs-CZ" b="1" dirty="0" smtClean="0">
                <a:solidFill>
                  <a:srgbClr val="707173"/>
                </a:solidFill>
              </a:rPr>
              <a:t>v chráněném venkovním prostoru, v chráněném venkovním prostoru staveb</a:t>
            </a:r>
            <a:r>
              <a:rPr lang="cs-CZ" dirty="0" smtClean="0">
                <a:solidFill>
                  <a:srgbClr val="707173"/>
                </a:solidFill>
              </a:rPr>
              <a:t> a v chráněném vnitřním prostoru staveb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707173"/>
                </a:solidFill>
              </a:rPr>
              <a:t>Stanovuje hygienické </a:t>
            </a:r>
            <a:r>
              <a:rPr lang="cs-CZ" dirty="0" smtClean="0">
                <a:solidFill>
                  <a:srgbClr val="707173"/>
                </a:solidFill>
              </a:rPr>
              <a:t>limity vibrací v chráněném vnitřním prostoru staveb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dirty="0" smtClean="0">
                <a:solidFill>
                  <a:srgbClr val="707173"/>
                </a:solidFill>
              </a:rPr>
              <a:t>Způsob měření a hodnocení hluku a vibrací</a:t>
            </a:r>
            <a:endParaRPr lang="cs-CZ" dirty="0">
              <a:solidFill>
                <a:srgbClr val="707173"/>
              </a:solidFill>
            </a:endParaRPr>
          </a:p>
          <a:p>
            <a:pPr marL="385180" indent="-457200" algn="l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endParaRPr lang="cs-CZ" dirty="0">
              <a:solidFill>
                <a:srgbClr val="707173"/>
              </a:solidFill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0" y="1073304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83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>
            <a:spLocks noChangeArrowheads="1"/>
          </p:cNvSpPr>
          <p:nvPr/>
        </p:nvSpPr>
        <p:spPr bwMode="auto">
          <a:xfrm>
            <a:off x="287636" y="2951584"/>
            <a:ext cx="109452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7200" b="1" dirty="0" smtClean="0">
                <a:solidFill>
                  <a:srgbClr val="707173"/>
                </a:solidFill>
                <a:latin typeface="Arial Narrow" panose="020B0606020202030204" pitchFamily="34" charset="0"/>
              </a:rPr>
              <a:t>Děkuji </a:t>
            </a:r>
            <a:r>
              <a:rPr lang="cs-CZ" sz="7200" b="1" dirty="0">
                <a:solidFill>
                  <a:srgbClr val="707173"/>
                </a:solidFill>
                <a:latin typeface="Arial Narrow" panose="020B0606020202030204" pitchFamily="34" charset="0"/>
              </a:rPr>
              <a:t>za pozornost</a:t>
            </a: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60" y="299985"/>
            <a:ext cx="3043547" cy="782465"/>
          </a:xfrm>
          <a:prstGeom prst="rect">
            <a:avLst/>
          </a:prstGeom>
        </p:spPr>
      </p:pic>
      <p:pic>
        <p:nvPicPr>
          <p:cNvPr id="14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4824140" y="299985"/>
            <a:ext cx="2304256" cy="891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676" y="180993"/>
            <a:ext cx="1263810" cy="1129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318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59644" y="78247"/>
            <a:ext cx="525658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cs-CZ" altLang="cs-CZ" sz="3600" b="1" dirty="0" smtClean="0">
                <a:solidFill>
                  <a:srgbClr val="707173"/>
                </a:solidFill>
              </a:rPr>
              <a:t>Posuzování </a:t>
            </a:r>
            <a:r>
              <a:rPr lang="cs-CZ" altLang="cs-CZ" sz="3600" b="1" dirty="0" smtClean="0">
                <a:solidFill>
                  <a:srgbClr val="707173"/>
                </a:solidFill>
              </a:rPr>
              <a:t>hluku </a:t>
            </a:r>
            <a:r>
              <a:rPr lang="cs-CZ" altLang="cs-CZ" sz="3600" b="1" dirty="0" smtClean="0">
                <a:solidFill>
                  <a:srgbClr val="707173"/>
                </a:solidFill>
              </a:rPr>
              <a:t>od zdrojů TZB ve venkovním prostoru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01439" y="1538421"/>
            <a:ext cx="6192706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600" b="1" dirty="0" smtClean="0">
                <a:solidFill>
                  <a:srgbClr val="707173"/>
                </a:solidFill>
              </a:rPr>
              <a:t>Chráněné venkovní prostory: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3200" b="1" dirty="0">
              <a:solidFill>
                <a:srgbClr val="707173"/>
              </a:solidFill>
            </a:endParaRP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3200" b="1" dirty="0" smtClean="0">
              <a:solidFill>
                <a:srgbClr val="707173"/>
              </a:solidFill>
            </a:endParaRP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3200" b="1" dirty="0">
              <a:solidFill>
                <a:srgbClr val="707173"/>
              </a:solidFill>
            </a:endParaRP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3200" b="1" dirty="0" smtClean="0">
              <a:solidFill>
                <a:srgbClr val="707173"/>
              </a:solidFill>
            </a:endParaRP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3200" b="1" dirty="0">
              <a:solidFill>
                <a:srgbClr val="707173"/>
              </a:solidFill>
            </a:endParaRPr>
          </a:p>
          <a:p>
            <a:pPr marL="385180" indent="-457200" algn="l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endParaRPr lang="cs-CZ" dirty="0">
              <a:solidFill>
                <a:srgbClr val="707173"/>
              </a:solidFill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0" y="1367408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7416428" y="2663552"/>
            <a:ext cx="3456384" cy="2088232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806663" y="3095600"/>
            <a:ext cx="475671" cy="63968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8991243" y="3095600"/>
            <a:ext cx="475671" cy="63968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10060723" y="3887688"/>
            <a:ext cx="504056" cy="864096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Rovnoramenný trojúhelník 10"/>
          <p:cNvSpPr/>
          <p:nvPr/>
        </p:nvSpPr>
        <p:spPr>
          <a:xfrm>
            <a:off x="7416428" y="2015480"/>
            <a:ext cx="3456384" cy="648072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" name="Přímá spojnice se šipkou 12"/>
          <p:cNvCxnSpPr/>
          <p:nvPr/>
        </p:nvCxnSpPr>
        <p:spPr>
          <a:xfrm flipH="1">
            <a:off x="6258606" y="3455640"/>
            <a:ext cx="115782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6342002" y="3015334"/>
            <a:ext cx="1054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d</a:t>
            </a:r>
            <a:r>
              <a:rPr lang="cs-CZ" sz="2000" b="1" dirty="0" smtClean="0"/>
              <a:t>o 2 m</a:t>
            </a:r>
            <a:endParaRPr lang="cs-CZ" sz="2000" b="1" dirty="0"/>
          </a:p>
        </p:txBody>
      </p:sp>
      <p:cxnSp>
        <p:nvCxnSpPr>
          <p:cNvPr id="16" name="Přímá spojnice 15"/>
          <p:cNvCxnSpPr/>
          <p:nvPr/>
        </p:nvCxnSpPr>
        <p:spPr>
          <a:xfrm>
            <a:off x="6258606" y="2663552"/>
            <a:ext cx="0" cy="4013484"/>
          </a:xfrm>
          <a:prstGeom prst="line">
            <a:avLst/>
          </a:prstGeom>
          <a:ln w="2222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 flipV="1">
            <a:off x="359644" y="4722293"/>
            <a:ext cx="7056784" cy="29491"/>
          </a:xfrm>
          <a:prstGeom prst="line">
            <a:avLst/>
          </a:prstGeom>
          <a:ln w="508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>
            <a:off x="360000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367201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>
            <a:off x="374402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>
            <a:off x="381602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>
            <a:off x="388803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30"/>
          <p:cNvCxnSpPr/>
          <p:nvPr/>
        </p:nvCxnSpPr>
        <p:spPr>
          <a:xfrm>
            <a:off x="396004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>
            <a:off x="403205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32"/>
          <p:cNvCxnSpPr/>
          <p:nvPr/>
        </p:nvCxnSpPr>
        <p:spPr>
          <a:xfrm>
            <a:off x="410406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>
            <a:off x="417606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34"/>
          <p:cNvCxnSpPr/>
          <p:nvPr/>
        </p:nvCxnSpPr>
        <p:spPr>
          <a:xfrm>
            <a:off x="424807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/>
          <p:cNvCxnSpPr/>
          <p:nvPr/>
        </p:nvCxnSpPr>
        <p:spPr>
          <a:xfrm>
            <a:off x="432008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římá spojnice 36"/>
          <p:cNvCxnSpPr/>
          <p:nvPr/>
        </p:nvCxnSpPr>
        <p:spPr>
          <a:xfrm>
            <a:off x="439209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37"/>
          <p:cNvCxnSpPr/>
          <p:nvPr/>
        </p:nvCxnSpPr>
        <p:spPr>
          <a:xfrm>
            <a:off x="446410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římá spojnice 38"/>
          <p:cNvCxnSpPr/>
          <p:nvPr/>
        </p:nvCxnSpPr>
        <p:spPr>
          <a:xfrm>
            <a:off x="453610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39"/>
          <p:cNvCxnSpPr/>
          <p:nvPr/>
        </p:nvCxnSpPr>
        <p:spPr>
          <a:xfrm>
            <a:off x="460811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nice 40"/>
          <p:cNvCxnSpPr/>
          <p:nvPr/>
        </p:nvCxnSpPr>
        <p:spPr>
          <a:xfrm>
            <a:off x="468012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41"/>
          <p:cNvCxnSpPr/>
          <p:nvPr/>
        </p:nvCxnSpPr>
        <p:spPr>
          <a:xfrm>
            <a:off x="475213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římá spojnice 42"/>
          <p:cNvCxnSpPr/>
          <p:nvPr/>
        </p:nvCxnSpPr>
        <p:spPr>
          <a:xfrm>
            <a:off x="482414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43"/>
          <p:cNvCxnSpPr/>
          <p:nvPr/>
        </p:nvCxnSpPr>
        <p:spPr>
          <a:xfrm>
            <a:off x="489614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římá spojnice 44"/>
          <p:cNvCxnSpPr/>
          <p:nvPr/>
        </p:nvCxnSpPr>
        <p:spPr>
          <a:xfrm>
            <a:off x="496815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45"/>
          <p:cNvCxnSpPr/>
          <p:nvPr/>
        </p:nvCxnSpPr>
        <p:spPr>
          <a:xfrm>
            <a:off x="504016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nice 46"/>
          <p:cNvCxnSpPr/>
          <p:nvPr/>
        </p:nvCxnSpPr>
        <p:spPr>
          <a:xfrm>
            <a:off x="511217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47"/>
          <p:cNvCxnSpPr/>
          <p:nvPr/>
        </p:nvCxnSpPr>
        <p:spPr>
          <a:xfrm>
            <a:off x="518418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48"/>
          <p:cNvCxnSpPr/>
          <p:nvPr/>
        </p:nvCxnSpPr>
        <p:spPr>
          <a:xfrm>
            <a:off x="525618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49"/>
          <p:cNvCxnSpPr/>
          <p:nvPr/>
        </p:nvCxnSpPr>
        <p:spPr>
          <a:xfrm>
            <a:off x="532819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50"/>
          <p:cNvCxnSpPr/>
          <p:nvPr/>
        </p:nvCxnSpPr>
        <p:spPr>
          <a:xfrm>
            <a:off x="540020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51"/>
          <p:cNvCxnSpPr/>
          <p:nvPr/>
        </p:nvCxnSpPr>
        <p:spPr>
          <a:xfrm>
            <a:off x="547221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52"/>
          <p:cNvCxnSpPr/>
          <p:nvPr/>
        </p:nvCxnSpPr>
        <p:spPr>
          <a:xfrm>
            <a:off x="554422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/>
          <p:cNvCxnSpPr/>
          <p:nvPr/>
        </p:nvCxnSpPr>
        <p:spPr>
          <a:xfrm>
            <a:off x="561622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54"/>
          <p:cNvCxnSpPr/>
          <p:nvPr/>
        </p:nvCxnSpPr>
        <p:spPr>
          <a:xfrm>
            <a:off x="568823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římá spojnice 55"/>
          <p:cNvCxnSpPr/>
          <p:nvPr/>
        </p:nvCxnSpPr>
        <p:spPr>
          <a:xfrm>
            <a:off x="576024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56"/>
          <p:cNvCxnSpPr/>
          <p:nvPr/>
        </p:nvCxnSpPr>
        <p:spPr>
          <a:xfrm>
            <a:off x="583225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římá spojnice 57"/>
          <p:cNvCxnSpPr/>
          <p:nvPr/>
        </p:nvCxnSpPr>
        <p:spPr>
          <a:xfrm>
            <a:off x="590426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58"/>
          <p:cNvCxnSpPr/>
          <p:nvPr/>
        </p:nvCxnSpPr>
        <p:spPr>
          <a:xfrm>
            <a:off x="597626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římá spojnice 59"/>
          <p:cNvCxnSpPr/>
          <p:nvPr/>
        </p:nvCxnSpPr>
        <p:spPr>
          <a:xfrm>
            <a:off x="604827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římá spojnice 60"/>
          <p:cNvCxnSpPr/>
          <p:nvPr/>
        </p:nvCxnSpPr>
        <p:spPr>
          <a:xfrm>
            <a:off x="612028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/>
          <p:cNvCxnSpPr/>
          <p:nvPr/>
        </p:nvCxnSpPr>
        <p:spPr>
          <a:xfrm>
            <a:off x="619229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římá spojnice 62"/>
          <p:cNvCxnSpPr/>
          <p:nvPr/>
        </p:nvCxnSpPr>
        <p:spPr>
          <a:xfrm>
            <a:off x="626430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63"/>
          <p:cNvCxnSpPr/>
          <p:nvPr/>
        </p:nvCxnSpPr>
        <p:spPr>
          <a:xfrm>
            <a:off x="633630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římá spojnice 64"/>
          <p:cNvCxnSpPr/>
          <p:nvPr/>
        </p:nvCxnSpPr>
        <p:spPr>
          <a:xfrm>
            <a:off x="640831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římá spojnice 65"/>
          <p:cNvCxnSpPr/>
          <p:nvPr/>
        </p:nvCxnSpPr>
        <p:spPr>
          <a:xfrm>
            <a:off x="648032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66"/>
          <p:cNvCxnSpPr/>
          <p:nvPr/>
        </p:nvCxnSpPr>
        <p:spPr>
          <a:xfrm>
            <a:off x="655233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římá spojnice 67"/>
          <p:cNvCxnSpPr/>
          <p:nvPr/>
        </p:nvCxnSpPr>
        <p:spPr>
          <a:xfrm>
            <a:off x="662434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římá spojnice 68"/>
          <p:cNvCxnSpPr/>
          <p:nvPr/>
        </p:nvCxnSpPr>
        <p:spPr>
          <a:xfrm>
            <a:off x="669634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římá spojnice 69"/>
          <p:cNvCxnSpPr/>
          <p:nvPr/>
        </p:nvCxnSpPr>
        <p:spPr>
          <a:xfrm>
            <a:off x="676835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římá spojnice 70"/>
          <p:cNvCxnSpPr/>
          <p:nvPr/>
        </p:nvCxnSpPr>
        <p:spPr>
          <a:xfrm>
            <a:off x="684036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římá spojnice 71"/>
          <p:cNvCxnSpPr/>
          <p:nvPr/>
        </p:nvCxnSpPr>
        <p:spPr>
          <a:xfrm>
            <a:off x="691237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Přímá spojnice 72"/>
          <p:cNvCxnSpPr/>
          <p:nvPr/>
        </p:nvCxnSpPr>
        <p:spPr>
          <a:xfrm>
            <a:off x="6984380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římá spojnice 73"/>
          <p:cNvCxnSpPr/>
          <p:nvPr/>
        </p:nvCxnSpPr>
        <p:spPr>
          <a:xfrm>
            <a:off x="7056388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římá spojnice 74"/>
          <p:cNvCxnSpPr/>
          <p:nvPr/>
        </p:nvCxnSpPr>
        <p:spPr>
          <a:xfrm>
            <a:off x="7128396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římá spojnice 75"/>
          <p:cNvCxnSpPr/>
          <p:nvPr/>
        </p:nvCxnSpPr>
        <p:spPr>
          <a:xfrm>
            <a:off x="7200404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římá spojnice 76"/>
          <p:cNvCxnSpPr/>
          <p:nvPr/>
        </p:nvCxnSpPr>
        <p:spPr>
          <a:xfrm>
            <a:off x="7272412" y="4167336"/>
            <a:ext cx="0" cy="58444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ovéPole 78"/>
          <p:cNvSpPr txBox="1"/>
          <p:nvPr/>
        </p:nvSpPr>
        <p:spPr>
          <a:xfrm>
            <a:off x="6461035" y="4822667"/>
            <a:ext cx="29580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Chráněný venkovní prostor staveb</a:t>
            </a:r>
            <a:endParaRPr lang="cs-CZ" sz="3200" b="1" dirty="0"/>
          </a:p>
        </p:txBody>
      </p:sp>
      <p:sp>
        <p:nvSpPr>
          <p:cNvPr id="82" name="Obdélník 81"/>
          <p:cNvSpPr/>
          <p:nvPr/>
        </p:nvSpPr>
        <p:spPr>
          <a:xfrm>
            <a:off x="1593509" y="3913667"/>
            <a:ext cx="588530" cy="7815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3" name="Oblouk 82"/>
          <p:cNvSpPr/>
          <p:nvPr/>
        </p:nvSpPr>
        <p:spPr>
          <a:xfrm>
            <a:off x="1542424" y="3415444"/>
            <a:ext cx="1080119" cy="125606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4" name="Oblouk 83"/>
          <p:cNvSpPr/>
          <p:nvPr/>
        </p:nvSpPr>
        <p:spPr>
          <a:xfrm>
            <a:off x="1317436" y="3065985"/>
            <a:ext cx="1726505" cy="165296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5" name="Oblouk 84"/>
          <p:cNvSpPr/>
          <p:nvPr/>
        </p:nvSpPr>
        <p:spPr>
          <a:xfrm>
            <a:off x="1099726" y="2688069"/>
            <a:ext cx="2444050" cy="245505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Oblouk 88"/>
          <p:cNvSpPr/>
          <p:nvPr/>
        </p:nvSpPr>
        <p:spPr>
          <a:xfrm rot="16200000">
            <a:off x="313600" y="2671504"/>
            <a:ext cx="2404789" cy="24379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Oblouk 89"/>
          <p:cNvSpPr/>
          <p:nvPr/>
        </p:nvSpPr>
        <p:spPr>
          <a:xfrm rot="16200000">
            <a:off x="720108" y="3051656"/>
            <a:ext cx="1788650" cy="177814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blouk 90"/>
          <p:cNvSpPr/>
          <p:nvPr/>
        </p:nvSpPr>
        <p:spPr>
          <a:xfrm rot="16200000">
            <a:off x="1178662" y="3366832"/>
            <a:ext cx="1029854" cy="1120395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TextovéPole 92"/>
          <p:cNvSpPr txBox="1"/>
          <p:nvPr/>
        </p:nvSpPr>
        <p:spPr>
          <a:xfrm>
            <a:off x="3786666" y="4822667"/>
            <a:ext cx="29580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Chráněný venkovní prostor</a:t>
            </a:r>
            <a:endParaRPr lang="cs-CZ" sz="3200" b="1" dirty="0"/>
          </a:p>
        </p:txBody>
      </p:sp>
      <p:sp>
        <p:nvSpPr>
          <p:cNvPr id="94" name="TextovéPole 93"/>
          <p:cNvSpPr txBox="1"/>
          <p:nvPr/>
        </p:nvSpPr>
        <p:spPr>
          <a:xfrm>
            <a:off x="1111602" y="4814534"/>
            <a:ext cx="2958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ZDROJ HLUKU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64882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31652" y="1511424"/>
            <a:ext cx="10174318" cy="527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200" b="1" dirty="0" smtClean="0">
                <a:solidFill>
                  <a:srgbClr val="707173"/>
                </a:solidFill>
              </a:rPr>
              <a:t>Hygienické limity hluku: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200" b="1" dirty="0" smtClean="0"/>
              <a:t>CHRÁNĚNÝ VENKOVNÍ PROSTOR STAVEB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2800" b="1" dirty="0" smtClean="0"/>
              <a:t>DEN = pro 8 souvislých po sobě následujících nejhlučnějších hodin dne</a:t>
            </a:r>
            <a:r>
              <a:rPr lang="cs-CZ" sz="3200" b="1" dirty="0" smtClean="0">
                <a:solidFill>
                  <a:srgbClr val="707173"/>
                </a:solidFill>
              </a:rPr>
              <a:t> 							</a:t>
            </a:r>
            <a:r>
              <a:rPr lang="cs-CZ" sz="3200" b="1" dirty="0" smtClean="0"/>
              <a:t>L</a:t>
            </a:r>
            <a:r>
              <a:rPr lang="cs-CZ" sz="3200" b="1" baseline="-25000" dirty="0" smtClean="0"/>
              <a:t>Aeq,8h</a:t>
            </a:r>
            <a:r>
              <a:rPr lang="cs-CZ" sz="3200" b="1" dirty="0" smtClean="0"/>
              <a:t> = 50 dB</a:t>
            </a:r>
            <a:r>
              <a:rPr lang="cs-CZ" sz="3200" b="1" dirty="0" smtClean="0">
                <a:solidFill>
                  <a:srgbClr val="707173"/>
                </a:solidFill>
              </a:rPr>
              <a:t> 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2800" b="1" dirty="0" smtClean="0"/>
              <a:t>NOC </a:t>
            </a:r>
            <a:r>
              <a:rPr lang="cs-CZ" sz="2800" b="1" dirty="0"/>
              <a:t>= pro </a:t>
            </a:r>
            <a:r>
              <a:rPr lang="cs-CZ" sz="2800" b="1" dirty="0" smtClean="0"/>
              <a:t>jednu nejhlučnější hodinu v noci</a:t>
            </a:r>
            <a:r>
              <a:rPr lang="cs-CZ" sz="3200" b="1" dirty="0" smtClean="0">
                <a:solidFill>
                  <a:srgbClr val="707173"/>
                </a:solidFill>
              </a:rPr>
              <a:t> </a:t>
            </a:r>
            <a:r>
              <a:rPr lang="cs-CZ" sz="3600" b="1" dirty="0">
                <a:solidFill>
                  <a:srgbClr val="707173"/>
                </a:solidFill>
              </a:rPr>
              <a:t>							</a:t>
            </a:r>
            <a:r>
              <a:rPr lang="cs-CZ" sz="3600" b="1" dirty="0" smtClean="0">
                <a:solidFill>
                  <a:srgbClr val="707173"/>
                </a:solidFill>
              </a:rPr>
              <a:t>				</a:t>
            </a:r>
            <a:r>
              <a:rPr lang="cs-CZ" sz="3200" b="1" dirty="0" smtClean="0"/>
              <a:t>L</a:t>
            </a:r>
            <a:r>
              <a:rPr lang="cs-CZ" sz="3200" b="1" baseline="-25000" dirty="0" smtClean="0"/>
              <a:t>Aeq,1h</a:t>
            </a:r>
            <a:r>
              <a:rPr lang="cs-CZ" sz="3200" b="1" dirty="0" smtClean="0"/>
              <a:t> </a:t>
            </a:r>
            <a:r>
              <a:rPr lang="cs-CZ" sz="3200" b="1" dirty="0"/>
              <a:t>= </a:t>
            </a:r>
            <a:r>
              <a:rPr lang="cs-CZ" sz="3200" b="1" dirty="0" smtClean="0"/>
              <a:t>40 dB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b="1" dirty="0" smtClean="0"/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b="1" dirty="0" smtClean="0"/>
              <a:t>Při hluku s tónovou složkou se odečítá dalších -5 dB, tzn. 45/35 dB (DEN/NOC).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b="1" dirty="0" smtClean="0"/>
              <a:t>U chráněného venkovního prostoru platí pouze denní limit.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1000" b="1" dirty="0" smtClean="0">
              <a:solidFill>
                <a:srgbClr val="707173"/>
              </a:solidFill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0" y="143590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131127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>
                <a:solidFill>
                  <a:srgbClr val="707173"/>
                </a:solidFill>
              </a:rPr>
              <a:t>Posuzování </a:t>
            </a:r>
            <a:r>
              <a:rPr lang="cs-CZ" altLang="cs-CZ" sz="3600" b="1" dirty="0" smtClean="0">
                <a:solidFill>
                  <a:srgbClr val="707173"/>
                </a:solidFill>
              </a:rPr>
              <a:t>hluku </a:t>
            </a:r>
            <a:r>
              <a:rPr lang="cs-CZ" altLang="cs-CZ" sz="3600" b="1" dirty="0">
                <a:solidFill>
                  <a:srgbClr val="707173"/>
                </a:solidFill>
              </a:rPr>
              <a:t>od zdrojů TZB ve venkovním prostoru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91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59644" y="1943472"/>
            <a:ext cx="10174318" cy="541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87338" algn="l"/>
              </a:tabLst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sz="3200" b="1" dirty="0" smtClean="0"/>
              <a:t>Hodnotí se součet všech zdrojů TZB v </a:t>
            </a:r>
            <a:r>
              <a:rPr lang="cs-CZ" sz="3200" b="1" dirty="0" smtClean="0"/>
              <a:t>dané stavbě nebo </a:t>
            </a:r>
            <a:r>
              <a:rPr lang="cs-CZ" sz="3200" b="1" dirty="0" smtClean="0"/>
              <a:t>lokalitě, nikoliv pouze dílčí zdroj hluku !!!!!! </a:t>
            </a:r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r>
              <a:rPr lang="cs-CZ" b="1" dirty="0" smtClean="0"/>
              <a:t>Včetně: 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sz="2800" b="1" dirty="0"/>
              <a:t>výrobní činnosti případného průmyslového areálu </a:t>
            </a:r>
            <a:endParaRPr lang="cs-CZ" sz="2800" b="1" dirty="0" smtClean="0"/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sz="2800" b="1" dirty="0"/>
              <a:t>areálová doprava v uzavřeném areálu</a:t>
            </a:r>
            <a:r>
              <a:rPr lang="cs-CZ" sz="2800" b="1" dirty="0" smtClean="0"/>
              <a:t> 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r>
              <a:rPr lang="cs-CZ" sz="2800" b="1" dirty="0"/>
              <a:t>z</a:t>
            </a:r>
            <a:r>
              <a:rPr lang="cs-CZ" sz="2800" b="1" dirty="0" smtClean="0"/>
              <a:t>koušky náhradních zdrojů energie ...</a:t>
            </a:r>
          </a:p>
          <a:p>
            <a:pPr algn="just">
              <a:spcBef>
                <a:spcPts val="600"/>
              </a:spcBef>
              <a:buClr>
                <a:srgbClr val="707173"/>
              </a:buClr>
            </a:pPr>
            <a:endParaRPr lang="cs-CZ" sz="2800" b="1" dirty="0"/>
          </a:p>
          <a:p>
            <a:pPr algn="just">
              <a:spcBef>
                <a:spcPts val="600"/>
              </a:spcBef>
              <a:buClr>
                <a:srgbClr val="707173"/>
              </a:buClr>
            </a:pPr>
            <a:r>
              <a:rPr lang="cs-CZ" sz="2800" b="1" dirty="0" smtClean="0"/>
              <a:t>Vždy závisí na konkrétním přístupu orgánu ochrany veřejného zdraví.</a:t>
            </a:r>
          </a:p>
          <a:p>
            <a:pPr algn="just">
              <a:spcBef>
                <a:spcPts val="600"/>
              </a:spcBef>
              <a:buClr>
                <a:srgbClr val="707173"/>
              </a:buClr>
            </a:pPr>
            <a:r>
              <a:rPr lang="cs-CZ" b="1" dirty="0" smtClean="0"/>
              <a:t> </a:t>
            </a:r>
          </a:p>
          <a:p>
            <a:pPr marL="385180" indent="-457200" algn="just">
              <a:spcBef>
                <a:spcPts val="600"/>
              </a:spcBef>
              <a:buClr>
                <a:srgbClr val="707173"/>
              </a:buClr>
              <a:buFont typeface="Wingdings" panose="05000000000000000000" pitchFamily="2" charset="2"/>
              <a:buChar char="q"/>
            </a:pPr>
            <a:endParaRPr lang="cs-CZ" sz="1000" b="1" dirty="0"/>
          </a:p>
          <a:p>
            <a:pPr algn="just">
              <a:spcBef>
                <a:spcPct val="30000"/>
              </a:spcBef>
              <a:buClr>
                <a:schemeClr val="tx1"/>
              </a:buClr>
            </a:pPr>
            <a:endParaRPr lang="cs-CZ" sz="3200" b="1" dirty="0" smtClean="0">
              <a:solidFill>
                <a:srgbClr val="707173"/>
              </a:solidFill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0" y="1435909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131127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3600" b="1" dirty="0">
                <a:solidFill>
                  <a:srgbClr val="707173"/>
                </a:solidFill>
              </a:rPr>
              <a:t>Posuzování </a:t>
            </a:r>
            <a:r>
              <a:rPr lang="cs-CZ" altLang="cs-CZ" sz="3600" b="1" dirty="0" smtClean="0">
                <a:solidFill>
                  <a:srgbClr val="707173"/>
                </a:solidFill>
              </a:rPr>
              <a:t>hluku </a:t>
            </a:r>
            <a:r>
              <a:rPr lang="cs-CZ" altLang="cs-CZ" sz="3600" b="1" dirty="0">
                <a:solidFill>
                  <a:srgbClr val="707173"/>
                </a:solidFill>
              </a:rPr>
              <a:t>od zdrojů TZB ve venkovním prostoru</a:t>
            </a:r>
            <a:endParaRPr lang="en-US" altLang="cs-CZ" sz="3600" b="1" dirty="0">
              <a:solidFill>
                <a:srgbClr val="707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54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62010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293463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800" b="1" dirty="0" smtClean="0">
                <a:solidFill>
                  <a:srgbClr val="707173"/>
                </a:solidFill>
              </a:rPr>
              <a:t>Řeší se ..... Od velkých </a:t>
            </a:r>
            <a:r>
              <a:rPr lang="cs-CZ" altLang="cs-CZ" sz="2800" b="1" dirty="0" err="1" smtClean="0">
                <a:solidFill>
                  <a:srgbClr val="707173"/>
                </a:solidFill>
              </a:rPr>
              <a:t>prům</a:t>
            </a:r>
            <a:r>
              <a:rPr lang="cs-CZ" altLang="cs-CZ" sz="2800" b="1" dirty="0" smtClean="0">
                <a:solidFill>
                  <a:srgbClr val="707173"/>
                </a:solidFill>
              </a:rPr>
              <a:t>. areálů</a:t>
            </a:r>
            <a:endParaRPr lang="en-US" altLang="cs-CZ" sz="2800" b="1" dirty="0">
              <a:solidFill>
                <a:srgbClr val="707173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36" y="1421246"/>
            <a:ext cx="10905378" cy="556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8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62010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293463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800" b="1" dirty="0" smtClean="0">
                <a:solidFill>
                  <a:srgbClr val="707173"/>
                </a:solidFill>
              </a:rPr>
              <a:t>Po menší </a:t>
            </a:r>
            <a:r>
              <a:rPr lang="cs-CZ" altLang="cs-CZ" sz="2800" b="1" dirty="0" err="1" smtClean="0">
                <a:solidFill>
                  <a:srgbClr val="707173"/>
                </a:solidFill>
              </a:rPr>
              <a:t>prům</a:t>
            </a:r>
            <a:r>
              <a:rPr lang="cs-CZ" altLang="cs-CZ" sz="2800" b="1" dirty="0" smtClean="0">
                <a:solidFill>
                  <a:srgbClr val="707173"/>
                </a:solidFill>
              </a:rPr>
              <a:t>. parky</a:t>
            </a:r>
            <a:endParaRPr lang="en-US" altLang="cs-CZ" sz="2800" b="1" dirty="0">
              <a:solidFill>
                <a:srgbClr val="707173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28" y="1367408"/>
            <a:ext cx="10927581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97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62010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293463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800" b="1" dirty="0" smtClean="0">
                <a:solidFill>
                  <a:srgbClr val="707173"/>
                </a:solidFill>
              </a:rPr>
              <a:t>Obchodní centra</a:t>
            </a:r>
            <a:endParaRPr lang="en-US" altLang="cs-CZ" sz="2800" b="1" dirty="0">
              <a:solidFill>
                <a:srgbClr val="707173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329" y="1507338"/>
            <a:ext cx="10862630" cy="534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22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740" y="215279"/>
            <a:ext cx="1047786" cy="9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5" descr="Logo_UTP_kompl_pop_03_2014.jpg"/>
          <p:cNvPicPr>
            <a:picLocks noChangeAspect="1"/>
          </p:cNvPicPr>
          <p:nvPr/>
        </p:nvPicPr>
        <p:blipFill>
          <a:blip r:embed="rId3" cstate="print"/>
          <a:srcRect b="27330"/>
          <a:stretch>
            <a:fillRect/>
          </a:stretch>
        </p:blipFill>
        <p:spPr bwMode="auto">
          <a:xfrm>
            <a:off x="7830731" y="293463"/>
            <a:ext cx="2016224" cy="77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6"/>
          <p:cNvCxnSpPr/>
          <p:nvPr/>
        </p:nvCxnSpPr>
        <p:spPr>
          <a:xfrm>
            <a:off x="0" y="1162010"/>
            <a:ext cx="7416428" cy="0"/>
          </a:xfrm>
          <a:prstGeom prst="line">
            <a:avLst/>
          </a:prstGeom>
          <a:ln w="4445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bdélník 5"/>
          <p:cNvSpPr/>
          <p:nvPr/>
        </p:nvSpPr>
        <p:spPr>
          <a:xfrm>
            <a:off x="287636" y="293463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2800" b="1" dirty="0" smtClean="0">
                <a:solidFill>
                  <a:srgbClr val="707173"/>
                </a:solidFill>
              </a:rPr>
              <a:t>Administrativní objekty</a:t>
            </a:r>
            <a:endParaRPr lang="en-US" altLang="cs-CZ" sz="2800" b="1" dirty="0">
              <a:solidFill>
                <a:srgbClr val="707173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36" y="1367408"/>
            <a:ext cx="10873208" cy="561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0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4601</TotalTime>
  <Words>436</Words>
  <Application>Microsoft Office PowerPoint</Application>
  <PresentationFormat>Vlastní</PresentationFormat>
  <Paragraphs>71</Paragraphs>
  <Slides>20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6" baseType="lpstr">
      <vt:lpstr>Arial</vt:lpstr>
      <vt:lpstr>Arial Narrow</vt:lpstr>
      <vt:lpstr>Calibri</vt:lpstr>
      <vt:lpstr>Times New Roman</vt:lpstr>
      <vt:lpstr>Wingdings</vt:lpstr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Roman Vavřička</dc:creator>
  <cp:lastModifiedBy>jan kralicek</cp:lastModifiedBy>
  <cp:revision>413</cp:revision>
  <cp:lastPrinted>2015-05-14T10:56:37Z</cp:lastPrinted>
  <dcterms:created xsi:type="dcterms:W3CDTF">2014-10-01T12:56:52Z</dcterms:created>
  <dcterms:modified xsi:type="dcterms:W3CDTF">2016-10-11T06:24:53Z</dcterms:modified>
</cp:coreProperties>
</file>