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649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61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1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561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899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51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83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183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79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948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34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1665F-C9BA-48D9-A1AB-73B28B5DBEB0}" type="datetimeFigureOut">
              <a:rPr lang="cs-CZ" smtClean="0"/>
              <a:t>09.10.2016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82B1A-AA77-4D6D-9F69-8CF17F39DF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293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854367"/>
          </a:xfrm>
        </p:spPr>
        <p:txBody>
          <a:bodyPr>
            <a:normAutofit/>
          </a:bodyPr>
          <a:lstStyle/>
          <a:p>
            <a:r>
              <a:rPr lang="cs-CZ" sz="2800" b="1" u="sng" dirty="0"/>
              <a:t>Kotel s průtokovou přípravou vody a byt s malou potřebou tepla</a:t>
            </a:r>
            <a:br>
              <a:rPr lang="cs-CZ" sz="2800" dirty="0"/>
            </a:br>
            <a:br>
              <a:rPr lang="cs-CZ" sz="2800" dirty="0"/>
            </a:br>
            <a:r>
              <a:rPr lang="cs-CZ" sz="2800" b="1" u="sng" dirty="0"/>
              <a:t>Vliv cyklování</a:t>
            </a:r>
            <a:br>
              <a:rPr lang="cs-CZ" sz="2800" dirty="0"/>
            </a:br>
            <a:br>
              <a:rPr lang="cs-CZ" sz="2800" dirty="0"/>
            </a:br>
            <a:br>
              <a:rPr lang="cs-CZ" sz="2800" dirty="0"/>
            </a:br>
            <a:br>
              <a:rPr lang="cs-CZ" sz="2800" dirty="0"/>
            </a:br>
            <a:br>
              <a:rPr lang="cs-CZ" sz="2800" dirty="0"/>
            </a:br>
            <a:br>
              <a:rPr lang="cs-CZ" sz="2800" dirty="0"/>
            </a:br>
            <a:r>
              <a:rPr lang="cs-CZ" sz="2800" dirty="0"/>
              <a:t>Josef Hodboď</a:t>
            </a:r>
            <a:br>
              <a:rPr lang="cs-CZ" sz="2800" dirty="0"/>
            </a:b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56235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/>
              <a:t>Stanovení počtu cyklů (5 minut </a:t>
            </a:r>
            <a:r>
              <a:rPr lang="cs-CZ" b="1" dirty="0" err="1"/>
              <a:t>anticyklování</a:t>
            </a:r>
            <a:r>
              <a:rPr lang="cs-CZ" b="1" dirty="0"/>
              <a:t>)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Kotel I </a:t>
            </a:r>
            <a:endParaRPr lang="cs-CZ" dirty="0"/>
          </a:p>
          <a:p>
            <a:r>
              <a:rPr lang="cs-CZ" dirty="0"/>
              <a:t>každou minutu 5,4 kWh / 60 minut = 0,09 kWh/minuta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Na 4 kWh musí každou hodinu pracovat 4 / 0,09 ≈ 45 minut</a:t>
            </a:r>
          </a:p>
          <a:p>
            <a:pPr marL="0" indent="0">
              <a:buNone/>
            </a:pPr>
            <a:r>
              <a:rPr lang="cs-CZ" dirty="0"/>
              <a:t>3 cykly za hodinu, ročně 18 000 cyklů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Na 0,8 kWh musí každou hodinu pracovat 0,8 / 0,09 ≈ 8,9 minut</a:t>
            </a:r>
          </a:p>
          <a:p>
            <a:pPr marL="0" indent="0">
              <a:buNone/>
            </a:pPr>
            <a:r>
              <a:rPr lang="cs-CZ" dirty="0"/>
              <a:t>10 cyklů za hodinu, ročně 60 000 cyklů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5762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/>
              <a:t>Stanovení počtu cyklů (5 minut </a:t>
            </a:r>
            <a:r>
              <a:rPr lang="cs-CZ" b="1" dirty="0" err="1"/>
              <a:t>anticyklování</a:t>
            </a:r>
            <a:r>
              <a:rPr lang="cs-CZ" b="1" dirty="0"/>
              <a:t>)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1" dirty="0"/>
              <a:t>Kotel G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Na 4 kWh necykluje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2,4 kWh / 60 minut = 0,04 kWh/minuta</a:t>
            </a:r>
          </a:p>
          <a:p>
            <a:r>
              <a:rPr lang="cs-CZ" dirty="0"/>
              <a:t>Na 0,8 kWh  musí každou hodinu dodat 0,8 kWh / 0,04 kWh/minuta  ≈ 20 minut</a:t>
            </a:r>
          </a:p>
          <a:p>
            <a:pPr marL="0" indent="0">
              <a:buNone/>
            </a:pPr>
            <a:r>
              <a:rPr lang="cs-CZ" dirty="0"/>
              <a:t>8 cyklů za hodinu</a:t>
            </a:r>
          </a:p>
          <a:p>
            <a:r>
              <a:rPr lang="cs-CZ" dirty="0"/>
              <a:t>Cyklování maximálně 68 % z 6000 hodin otopné sezóny</a:t>
            </a:r>
          </a:p>
          <a:p>
            <a:pPr marL="0" indent="0">
              <a:buNone/>
            </a:pPr>
            <a:r>
              <a:rPr lang="cs-CZ" dirty="0"/>
              <a:t>8 * 6000 * 68/100 = 32 600 cyklů za rok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1447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pPr marL="0" indent="0">
              <a:buNone/>
            </a:pPr>
            <a:r>
              <a:rPr lang="cs-CZ" b="1" dirty="0"/>
              <a:t>Realitou u kotlů s průtokovou přípravou vody 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/>
              <a:t>je řádově 30 000 až 50 000 cyklů za rok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889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u="sng" dirty="0"/>
              <a:t>Regulace on-</a:t>
            </a:r>
            <a:r>
              <a:rPr lang="cs-CZ" b="1" u="sng" dirty="0" err="1"/>
              <a:t>off</a:t>
            </a:r>
            <a:r>
              <a:rPr lang="cs-CZ" b="1" u="sng" dirty="0"/>
              <a:t> a </a:t>
            </a:r>
            <a:r>
              <a:rPr lang="cs-CZ" b="1" u="sng" dirty="0" err="1"/>
              <a:t>anticyklovací</a:t>
            </a:r>
            <a:r>
              <a:rPr lang="cs-CZ" b="1" u="sng" dirty="0"/>
              <a:t> doba 1 hodina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Elektrické přímotopy</a:t>
            </a:r>
            <a:endParaRPr lang="cs-CZ" dirty="0"/>
          </a:p>
          <a:p>
            <a:r>
              <a:rPr lang="cs-CZ" dirty="0"/>
              <a:t>řízené on-</a:t>
            </a:r>
            <a:r>
              <a:rPr lang="cs-CZ" dirty="0" err="1"/>
              <a:t>off</a:t>
            </a:r>
            <a:r>
              <a:rPr lang="cs-CZ" dirty="0"/>
              <a:t>, pauza 1 hodina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Plynové kotle</a:t>
            </a:r>
            <a:endParaRPr lang="cs-CZ" dirty="0"/>
          </a:p>
          <a:p>
            <a:r>
              <a:rPr lang="cs-CZ" dirty="0"/>
              <a:t>Interval jeden den = 24 hodin</a:t>
            </a:r>
          </a:p>
          <a:p>
            <a:r>
              <a:rPr lang="cs-CZ" dirty="0"/>
              <a:t>4 kW * 24 hodin = 96 kWh (max. ztráta)</a:t>
            </a:r>
          </a:p>
          <a:p>
            <a:r>
              <a:rPr lang="cs-CZ" dirty="0"/>
              <a:t>0,8 kW x 24 hodin = 19,2 kWh (hranice top. sezóny)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1216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Kotel I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96 kWh / 5,4 kW ≈ 18 hodin	6 cyklů za den	1 500 cyklů za rok</a:t>
            </a:r>
          </a:p>
          <a:p>
            <a:pPr marL="0" indent="0">
              <a:buNone/>
            </a:pPr>
            <a:r>
              <a:rPr lang="cs-CZ" dirty="0"/>
              <a:t>19,2 / 5,4 = 3,56 hodiny		20,5 cyklů za den	5 150 cyklů za rok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Kotel G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19,2 / 2,4 = 8 hodin		16 cyklů za den</a:t>
            </a:r>
          </a:p>
          <a:p>
            <a:pPr marL="0" indent="0">
              <a:buNone/>
            </a:pPr>
            <a:r>
              <a:rPr lang="cs-CZ" dirty="0"/>
              <a:t>16 * 68/100 * 250 =					2 720 cyklů za rok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9199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Kompromis je možné hledat!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1" dirty="0"/>
              <a:t>Mezi 5 až 60 minutami pauzy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1" dirty="0"/>
              <a:t>Musí to umožnit otopná soustava!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9646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649357"/>
            <a:ext cx="10515600" cy="55276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/>
              <a:t>Peníze !!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Průměrný byt dle TSČR	8,3 </a:t>
            </a:r>
            <a:r>
              <a:rPr lang="cs-CZ" dirty="0" err="1"/>
              <a:t>MWh</a:t>
            </a:r>
            <a:r>
              <a:rPr lang="cs-CZ" dirty="0"/>
              <a:t>/a</a:t>
            </a:r>
          </a:p>
          <a:p>
            <a:r>
              <a:rPr lang="cs-CZ" dirty="0"/>
              <a:t>40 % TV</a:t>
            </a:r>
          </a:p>
          <a:p>
            <a:r>
              <a:rPr lang="cs-CZ" dirty="0"/>
              <a:t>60 % vytápění odpovídá 5 </a:t>
            </a:r>
            <a:r>
              <a:rPr lang="cs-CZ" dirty="0" err="1"/>
              <a:t>MWh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S provozní účinností 88 %</a:t>
            </a:r>
          </a:p>
          <a:p>
            <a:pPr marL="0" indent="0">
              <a:buNone/>
            </a:pPr>
            <a:r>
              <a:rPr lang="cs-CZ" dirty="0"/>
              <a:t>spotřeba plynu 5,0 / 0,88 = 5,68 </a:t>
            </a:r>
            <a:r>
              <a:rPr lang="cs-CZ" dirty="0" err="1"/>
              <a:t>MWh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Roční platba od </a:t>
            </a:r>
            <a:r>
              <a:rPr lang="cs-CZ" b="1" dirty="0"/>
              <a:t>6000 až 15000 Kč </a:t>
            </a:r>
            <a:r>
              <a:rPr lang="cs-CZ" dirty="0"/>
              <a:t>podle dodavatele!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Ztráta z cyklování 10 %</a:t>
            </a:r>
          </a:p>
          <a:p>
            <a:pPr marL="0" indent="0">
              <a:buNone/>
            </a:pPr>
            <a:r>
              <a:rPr lang="cs-CZ" b="1"/>
              <a:t>		Zvýšení </a:t>
            </a:r>
            <a:r>
              <a:rPr lang="cs-CZ" b="1" dirty="0"/>
              <a:t>nákladů průměrně o 900 Kč za rok !?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912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7896"/>
            <a:ext cx="10515600" cy="5289067"/>
          </a:xfrm>
        </p:spPr>
        <p:txBody>
          <a:bodyPr/>
          <a:lstStyle/>
          <a:p>
            <a:pPr marL="0" indent="0">
              <a:buNone/>
            </a:pPr>
            <a:r>
              <a:rPr lang="cs-CZ" b="1" dirty="0"/>
              <a:t>Zadání</a:t>
            </a:r>
            <a:endParaRPr lang="cs-CZ" dirty="0"/>
          </a:p>
          <a:p>
            <a:r>
              <a:rPr lang="cs-CZ" dirty="0"/>
              <a:t>Byt s tepelnou ztrátou 4 kW</a:t>
            </a:r>
          </a:p>
          <a:p>
            <a:r>
              <a:rPr lang="cs-CZ" dirty="0"/>
              <a:t>Průtoková příprava TV vyžaduje 24 kW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Vliv přípravy TV na cyklování je v obou případech stejný</a:t>
            </a:r>
          </a:p>
          <a:p>
            <a:r>
              <a:rPr lang="cs-CZ" dirty="0"/>
              <a:t>Posuzováno jen vytápění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Výpočty pro nejnepříznivější stav, pro orientační stanovení hranic</a:t>
            </a:r>
          </a:p>
        </p:txBody>
      </p:sp>
    </p:spTree>
    <p:extLst>
      <p:ext uri="{BB962C8B-B14F-4D97-AF65-F5344CB8AC3E}">
        <p14:creationId xmlns:p14="http://schemas.microsoft.com/office/powerpoint/2010/main" val="4146577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20417"/>
            <a:ext cx="10515600" cy="5156546"/>
          </a:xfrm>
        </p:spPr>
        <p:txBody>
          <a:bodyPr/>
          <a:lstStyle/>
          <a:p>
            <a:endParaRPr lang="cs-CZ" sz="2000" dirty="0"/>
          </a:p>
          <a:p>
            <a:pPr lvl="0"/>
            <a:r>
              <a:rPr lang="cs-CZ" sz="2400" b="1" dirty="0"/>
              <a:t>Kondenzační kotel (I) s výkonem</a:t>
            </a:r>
            <a:endParaRPr lang="cs-CZ" sz="2400" dirty="0"/>
          </a:p>
          <a:p>
            <a:r>
              <a:rPr lang="cs-CZ" sz="2400" dirty="0"/>
              <a:t>24 kW pro průtokovou přípravu teplé vody</a:t>
            </a:r>
          </a:p>
          <a:p>
            <a:r>
              <a:rPr lang="cs-CZ" sz="2400" dirty="0"/>
              <a:t>5,4 kW pro vytápění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lvl="0"/>
            <a:r>
              <a:rPr lang="cs-CZ" sz="2400" b="1" dirty="0"/>
              <a:t>Kondenzační kotel (G) s výkonem</a:t>
            </a:r>
            <a:endParaRPr lang="cs-CZ" sz="2400" dirty="0"/>
          </a:p>
          <a:p>
            <a:r>
              <a:rPr lang="cs-CZ" sz="2400" dirty="0"/>
              <a:t>24 kW pro průtokovou přípravu teplé vody</a:t>
            </a:r>
          </a:p>
          <a:p>
            <a:r>
              <a:rPr lang="cs-CZ" sz="2400" dirty="0"/>
              <a:t>2,4 kW pro vytápění (rozsah regulace 1:10)</a:t>
            </a:r>
          </a:p>
          <a:p>
            <a:endParaRPr lang="cs-CZ" sz="2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532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Podmínka kondenzace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Otopná soustava umožňuje režim 50/30 °C</a:t>
            </a:r>
          </a:p>
          <a:p>
            <a:r>
              <a:rPr lang="cs-CZ" dirty="0"/>
              <a:t>Omezení výstupní teploty z kotle na 55 °C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383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u="sng" dirty="0"/>
              <a:t>Cyklování při vytápění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r>
              <a:rPr lang="cs-CZ" b="1" dirty="0"/>
              <a:t>Při tepelné ztrátě 4 kW bude kotel I cyklovat vždy</a:t>
            </a:r>
            <a:endParaRPr lang="cs-CZ" dirty="0"/>
          </a:p>
          <a:p>
            <a:r>
              <a:rPr lang="cs-CZ" b="1" dirty="0"/>
              <a:t>Kotel G bude cyklovat v části otopné sezóny – jak často?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560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9687"/>
            <a:ext cx="10515600" cy="5037276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Parametry otopné soustavy v průběhu topného období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vnitřní teplota, na kterou se vytápí, je ti = 20 °C</a:t>
            </a:r>
          </a:p>
          <a:p>
            <a:r>
              <a:rPr lang="cs-CZ" dirty="0"/>
              <a:t>topná sezóna je dána průměrnou denní teplotou </a:t>
            </a:r>
            <a:r>
              <a:rPr lang="cs-CZ" dirty="0" err="1"/>
              <a:t>temax</a:t>
            </a:r>
            <a:r>
              <a:rPr lang="cs-CZ" dirty="0"/>
              <a:t> =  +13 °C</a:t>
            </a:r>
          </a:p>
          <a:p>
            <a:r>
              <a:rPr lang="cs-CZ" dirty="0"/>
              <a:t>výpočtová teplota </a:t>
            </a:r>
            <a:r>
              <a:rPr lang="cs-CZ" dirty="0" err="1"/>
              <a:t>te</a:t>
            </a:r>
            <a:r>
              <a:rPr lang="cs-CZ" dirty="0"/>
              <a:t> = -15 °C</a:t>
            </a:r>
          </a:p>
          <a:p>
            <a:r>
              <a:rPr lang="cs-CZ" dirty="0"/>
              <a:t>250 dnů topné sezóny, aneb 6000 hodin</a:t>
            </a:r>
          </a:p>
          <a:p>
            <a:r>
              <a:rPr lang="cs-CZ" dirty="0"/>
              <a:t>vytápění bude zahájeno/ukončeno při měrném výkonu 20 % z výpočtového, tedy 0,8 kW:</a:t>
            </a:r>
          </a:p>
          <a:p>
            <a:pPr marL="0" indent="0">
              <a:buNone/>
            </a:pPr>
            <a:r>
              <a:rPr lang="cs-CZ" dirty="0"/>
              <a:t>	Q%B = 100 / (20 + 15) </a:t>
            </a:r>
            <a:r>
              <a:rPr lang="en-US" dirty="0"/>
              <a:t>‧</a:t>
            </a:r>
            <a:r>
              <a:rPr lang="cs-CZ" dirty="0"/>
              <a:t> (20 − 13) = 20 [%]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2171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cs-CZ" altLang="cs-CZ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Tabulka: Rozdělení četnosti výkonů během topného období</a:t>
            </a:r>
            <a:br>
              <a:rPr kumimoji="0" lang="cs-CZ" altLang="cs-CZ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cs-CZ" altLang="cs-CZ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(autor: doc. Ing. Vladimír Jelínek, CSc.)</a:t>
            </a:r>
            <a:br>
              <a:rPr kumimoji="0" lang="cs-CZ" altLang="cs-CZ" sz="8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905252"/>
              </p:ext>
            </p:extLst>
          </p:nvPr>
        </p:nvGraphicFramePr>
        <p:xfrm>
          <a:off x="1060174" y="2055813"/>
          <a:ext cx="10111408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7852">
                  <a:extLst>
                    <a:ext uri="{9D8B030D-6E8A-4147-A177-3AD203B41FA5}">
                      <a16:colId xmlns:a16="http://schemas.microsoft.com/office/drawing/2014/main" val="2945257867"/>
                    </a:ext>
                  </a:extLst>
                </a:gridCol>
                <a:gridCol w="2527852">
                  <a:extLst>
                    <a:ext uri="{9D8B030D-6E8A-4147-A177-3AD203B41FA5}">
                      <a16:colId xmlns:a16="http://schemas.microsoft.com/office/drawing/2014/main" val="154672783"/>
                    </a:ext>
                  </a:extLst>
                </a:gridCol>
                <a:gridCol w="2527852">
                  <a:extLst>
                    <a:ext uri="{9D8B030D-6E8A-4147-A177-3AD203B41FA5}">
                      <a16:colId xmlns:a16="http://schemas.microsoft.com/office/drawing/2014/main" val="3484776015"/>
                    </a:ext>
                  </a:extLst>
                </a:gridCol>
                <a:gridCol w="2527852">
                  <a:extLst>
                    <a:ext uri="{9D8B030D-6E8A-4147-A177-3AD203B41FA5}">
                      <a16:colId xmlns:a16="http://schemas.microsoft.com/office/drawing/2014/main" val="2597185038"/>
                    </a:ext>
                  </a:extLst>
                </a:gridCol>
              </a:tblGrid>
              <a:tr h="28325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Hodnocené parametry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Rozdělení topného období do pásem podle doby trvání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182893"/>
                  </a:ext>
                </a:extLst>
              </a:tr>
              <a:tr h="28325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Pásmo I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Pásmo II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Pásmo III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4587088"/>
                  </a:ext>
                </a:extLst>
              </a:tr>
              <a:tr h="56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Rozsah venkovních teplot t</a:t>
                      </a:r>
                      <a:r>
                        <a:rPr lang="cs-CZ" sz="2000" baseline="-25000">
                          <a:effectLst/>
                        </a:rPr>
                        <a:t>e </a:t>
                      </a:r>
                      <a:r>
                        <a:rPr lang="cs-CZ" sz="2000">
                          <a:effectLst/>
                        </a:rPr>
                        <a:t>[°C]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od −15 do −3,5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od −3,5 do +9,5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od +9,5 do +13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4838748"/>
                  </a:ext>
                </a:extLst>
              </a:tr>
              <a:tr h="283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Doba trvání [%]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80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5275367"/>
                  </a:ext>
                </a:extLst>
              </a:tr>
              <a:tr h="56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Doba trvání (topné období 6000 h)  [h]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600</a:t>
                      </a:r>
                      <a:endParaRPr lang="cs-C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4800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600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9354281"/>
                  </a:ext>
                </a:extLst>
              </a:tr>
              <a:tr h="56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Rozsah měrných výkonů Q% [%]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100 až 67,14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67,14 až 30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30 až 20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231597"/>
                  </a:ext>
                </a:extLst>
              </a:tr>
              <a:tr h="56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Průměrný měrný výkon Q</a:t>
                      </a:r>
                      <a:r>
                        <a:rPr lang="cs-CZ" sz="2000" baseline="-25000">
                          <a:effectLst/>
                        </a:rPr>
                        <a:t>%</a:t>
                      </a:r>
                      <a:r>
                        <a:rPr lang="cs-CZ" sz="2000">
                          <a:effectLst/>
                        </a:rPr>
                        <a:t> %]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83,57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48,57</a:t>
                      </a:r>
                      <a:endParaRPr lang="cs-C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25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4140724"/>
                  </a:ext>
                </a:extLst>
              </a:tr>
              <a:tr h="566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Poměrné roční potřeby tepla (ze 100 %)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16,8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78,17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5,03</a:t>
                      </a:r>
                      <a:endParaRPr lang="cs-CZ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2520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83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46922"/>
            <a:ext cx="10515600" cy="5130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Kotel G má nejnižší výkon 2,4 kW</a:t>
            </a:r>
          </a:p>
          <a:p>
            <a:r>
              <a:rPr lang="cs-CZ" dirty="0"/>
              <a:t>odpovídá 60 % měrného výkonu</a:t>
            </a:r>
          </a:p>
          <a:p>
            <a:r>
              <a:rPr lang="cs-CZ" b="1" dirty="0"/>
              <a:t>bude cyklovat od vnější teploty -1 °C výše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Celé pásmo III. (cca 5 %)</a:t>
            </a:r>
          </a:p>
          <a:p>
            <a:r>
              <a:rPr lang="cs-CZ" dirty="0"/>
              <a:t>Část pásma č. II. </a:t>
            </a:r>
          </a:p>
          <a:p>
            <a:r>
              <a:rPr lang="cs-CZ" dirty="0"/>
              <a:t>alikvotně 78 % * / (3,5 + 9,5) * (1 + 9,5) = 63 %</a:t>
            </a:r>
          </a:p>
          <a:p>
            <a:pPr marL="0" indent="0">
              <a:buNone/>
            </a:pPr>
            <a:r>
              <a:rPr lang="cs-CZ" dirty="0"/>
              <a:t>Cyklování celkem 5 % + 63 % = 68 % doby vytápění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Byt se 3 kW  - cyklování po více než 91 % doby!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5310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Ztráty</a:t>
            </a:r>
            <a:endParaRPr lang="cs-CZ" dirty="0"/>
          </a:p>
          <a:p>
            <a:r>
              <a:rPr lang="cs-CZ" dirty="0"/>
              <a:t>Proces spalování řízen stejně</a:t>
            </a:r>
          </a:p>
          <a:p>
            <a:r>
              <a:rPr lang="cs-CZ" dirty="0"/>
              <a:t>Provozní účinnosti mezi 90 % až 96 %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 err="1"/>
              <a:t>Ekvitermní</a:t>
            </a:r>
            <a:r>
              <a:rPr lang="cs-CZ" b="1" dirty="0"/>
              <a:t> regulace</a:t>
            </a:r>
            <a:endParaRPr lang="cs-CZ" dirty="0"/>
          </a:p>
          <a:p>
            <a:r>
              <a:rPr lang="cs-CZ" dirty="0"/>
              <a:t>Nemá větší vliv jak 5 % pro režim 50/30 °C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06900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587</Words>
  <Application>Microsoft Office PowerPoint</Application>
  <PresentationFormat>Širokoúhlá obrazovka</PresentationFormat>
  <Paragraphs>139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Motiv Office</vt:lpstr>
      <vt:lpstr>Kotel s průtokovou přípravou vody a byt s malou potřebou tepla  Vliv cyklování      Josef Hodboď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Tabulka: Rozdělení četnosti výkonů během topného období (autor: doc. Ing. Vladimír Jelínek, CSc.)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Kotel s průtokovou přípravou vody a byt s malou potřebou tepla  Vliv cyklování</dc:title>
  <dc:creator>Josef Hodboď - TZB-info</dc:creator>
  <cp:lastModifiedBy>Josef Hodboď - TZB-info</cp:lastModifiedBy>
  <cp:revision>7</cp:revision>
  <dcterms:created xsi:type="dcterms:W3CDTF">2016-10-09T07:44:13Z</dcterms:created>
  <dcterms:modified xsi:type="dcterms:W3CDTF">2016-10-09T08:11:21Z</dcterms:modified>
</cp:coreProperties>
</file>