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8" r:id="rId2"/>
    <p:sldId id="286" r:id="rId3"/>
    <p:sldId id="288" r:id="rId4"/>
    <p:sldId id="289" r:id="rId5"/>
    <p:sldId id="287" r:id="rId6"/>
    <p:sldId id="290" r:id="rId7"/>
    <p:sldId id="300" r:id="rId8"/>
    <p:sldId id="275" r:id="rId9"/>
    <p:sldId id="268" r:id="rId10"/>
    <p:sldId id="291" r:id="rId11"/>
    <p:sldId id="292" r:id="rId12"/>
    <p:sldId id="299" r:id="rId13"/>
    <p:sldId id="306" r:id="rId14"/>
    <p:sldId id="307" r:id="rId15"/>
    <p:sldId id="305" r:id="rId16"/>
    <p:sldId id="308" r:id="rId17"/>
    <p:sldId id="297" r:id="rId18"/>
    <p:sldId id="294" r:id="rId19"/>
    <p:sldId id="295" r:id="rId20"/>
    <p:sldId id="296" r:id="rId21"/>
    <p:sldId id="302" r:id="rId22"/>
    <p:sldId id="303" r:id="rId23"/>
    <p:sldId id="298" r:id="rId24"/>
    <p:sldId id="266" r:id="rId25"/>
  </p:sldIdLst>
  <p:sldSz cx="9144000" cy="6858000" type="screen4x3"/>
  <p:notesSz cx="6735763" cy="9866313"/>
  <p:custShowLst>
    <p:custShow name="Vlastní prezentace 1KH" id="0">
      <p:sldLst>
        <p:sld r:id="rId2"/>
        <p:sld r:id="rId3"/>
        <p:sld r:id="rId4"/>
        <p:sld r:id="rId5"/>
        <p:sld r:id="rId7"/>
        <p:sld r:id="rId8"/>
        <p:sld r:id="rId9"/>
        <p:sld r:id="rId11"/>
        <p:sld r:id="rId12"/>
        <p:sld r:id="rId13"/>
        <p:sld r:id="rId19"/>
        <p:sld r:id="rId20"/>
        <p:sld r:id="rId21"/>
        <p:sld r:id="rId22"/>
        <p:sld r:id="rId23"/>
        <p:sld r:id="rId24"/>
        <p:sld r:id="rId25"/>
      </p:sldLst>
    </p:custShow>
  </p:custShowLst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5" autoAdjust="0"/>
    <p:restoredTop sz="94673" autoAdjust="0"/>
  </p:normalViewPr>
  <p:slideViewPr>
    <p:cSldViewPr>
      <p:cViewPr varScale="1">
        <p:scale>
          <a:sx n="83" d="100"/>
          <a:sy n="83" d="100"/>
        </p:scale>
        <p:origin x="-1435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9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37" d="100"/>
          <a:sy n="37" d="100"/>
        </p:scale>
        <p:origin x="-2501" y="-110"/>
      </p:cViewPr>
      <p:guideLst>
        <p:guide orient="horz" pos="3107"/>
        <p:guide pos="212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C60452-C4FB-4D57-A8A5-850536ADDACE}" type="datetimeFigureOut">
              <a:rPr lang="cs-CZ" smtClean="0"/>
              <a:pPr/>
              <a:t>10.10.2016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BDBAC2-F121-41E5-9190-32D583060F6F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D4652E-27FF-4F85-8F61-2806DFFBAB3A}" type="datetimeFigureOut">
              <a:rPr lang="cs-CZ" smtClean="0"/>
              <a:pPr/>
              <a:t>10.10.2016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71D2D0-9605-4953-B0E6-69D4B828E20C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59F5A7-9445-44CD-A829-7CFD25C36DB7}" type="slidenum">
              <a:rPr lang="cs-CZ" smtClean="0"/>
              <a:pPr/>
              <a:t>1</a:t>
            </a:fld>
            <a:endParaRPr lang="cs-CZ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55EF3-96A7-40D2-AC99-AF659BD4DC0C}" type="datetime1">
              <a:rPr lang="cs-CZ" smtClean="0"/>
              <a:pPr/>
              <a:t>10.10.2016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60754-9349-4A65-86BF-8D3E12E4C347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  <p:transition>
    <p:wipe dir="d"/>
    <p:sndAc>
      <p:stSnd>
        <p:snd r:embed="rId1" name="coin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1814E-09C8-40B3-BCC9-07E6F2EFBC2F}" type="datetime1">
              <a:rPr lang="cs-CZ" smtClean="0"/>
              <a:pPr/>
              <a:t>10.10.2016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60754-9349-4A65-86BF-8D3E12E4C347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  <p:transition>
    <p:wipe dir="d"/>
    <p:sndAc>
      <p:stSnd>
        <p:snd r:embed="rId1" name="coin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17030-80C9-4CEF-9C92-A654E10ED15B}" type="datetime1">
              <a:rPr lang="cs-CZ" smtClean="0"/>
              <a:pPr/>
              <a:t>10.10.2016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60754-9349-4A65-86BF-8D3E12E4C347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  <p:transition>
    <p:wipe dir="d"/>
    <p:sndAc>
      <p:stSnd>
        <p:snd r:embed="rId1" name="coin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58B34-BAB1-4C3F-BB82-524E0AD0549E}" type="datetime1">
              <a:rPr lang="cs-CZ" smtClean="0"/>
              <a:pPr/>
              <a:t>10.10.2016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60754-9349-4A65-86BF-8D3E12E4C347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  <p:transition>
    <p:wipe dir="d"/>
    <p:sndAc>
      <p:stSnd>
        <p:snd r:embed="rId1" name="coin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AAC21-9CF2-44EC-ABDF-10EAA3DFB650}" type="datetime1">
              <a:rPr lang="cs-CZ" smtClean="0"/>
              <a:pPr/>
              <a:t>10.10.2016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60754-9349-4A65-86BF-8D3E12E4C347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  <p:transition>
    <p:wipe dir="d"/>
    <p:sndAc>
      <p:stSnd>
        <p:snd r:embed="rId1" name="coin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FB37B-906C-4CB1-B3C5-4E4D405685C7}" type="datetime1">
              <a:rPr lang="cs-CZ" smtClean="0"/>
              <a:pPr/>
              <a:t>10.10.2016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60754-9349-4A65-86BF-8D3E12E4C347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  <p:transition>
    <p:wipe dir="d"/>
    <p:sndAc>
      <p:stSnd>
        <p:snd r:embed="rId1" name="coin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85BC6-4521-4108-8D8F-C80CB7E82462}" type="datetime1">
              <a:rPr lang="cs-CZ" smtClean="0"/>
              <a:pPr/>
              <a:t>10.10.2016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60754-9349-4A65-86BF-8D3E12E4C347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  <p:transition>
    <p:wipe dir="d"/>
    <p:sndAc>
      <p:stSnd>
        <p:snd r:embed="rId1" name="coin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66D5A-B35E-4E25-9EB7-30BD184C89A9}" type="datetime1">
              <a:rPr lang="cs-CZ" smtClean="0"/>
              <a:pPr/>
              <a:t>10.10.2016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60754-9349-4A65-86BF-8D3E12E4C347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  <p:transition>
    <p:wipe dir="d"/>
    <p:sndAc>
      <p:stSnd>
        <p:snd r:embed="rId1" name="coin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1459E-C655-4E2D-90C6-47DFFCE0EB25}" type="datetime1">
              <a:rPr lang="cs-CZ" smtClean="0"/>
              <a:pPr/>
              <a:t>10.10.2016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60754-9349-4A65-86BF-8D3E12E4C347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  <p:transition>
    <p:wipe dir="d"/>
    <p:sndAc>
      <p:stSnd>
        <p:snd r:embed="rId1" name="coin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91CBF-60BA-4045-B248-DA6DCE6D2DB9}" type="datetime1">
              <a:rPr lang="cs-CZ" smtClean="0"/>
              <a:pPr/>
              <a:t>10.10.2016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60754-9349-4A65-86BF-8D3E12E4C347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  <p:transition>
    <p:wipe dir="d"/>
    <p:sndAc>
      <p:stSnd>
        <p:snd r:embed="rId1" name="coin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FCAA1-2CCA-40BC-B816-111437664830}" type="datetime1">
              <a:rPr lang="cs-CZ" smtClean="0"/>
              <a:pPr/>
              <a:t>10.10.2016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60754-9349-4A65-86BF-8D3E12E4C347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  <p:transition>
    <p:wipe dir="d"/>
    <p:sndAc>
      <p:stSnd>
        <p:snd r:embed="rId1" name="coin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CA5991-E844-4F82-8AE7-90E43008FC3E}" type="datetime1">
              <a:rPr lang="cs-CZ" smtClean="0"/>
              <a:pPr/>
              <a:t>10.10.2016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E60754-9349-4A65-86BF-8D3E12E4C347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  <p:sndAc>
      <p:stSnd>
        <p:snd r:embed="rId13" name="coin.wav"/>
      </p:stSnd>
    </p:sndAc>
  </p:transition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hyperlink" Target="mailto:2ingjaroslavnovak2@seznam.cz" TargetMode="External"/><Relationship Id="rId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mailto:2ingjaroslavnovak2@seznam.cz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79512" y="332656"/>
            <a:ext cx="8784976" cy="4104456"/>
          </a:xfrm>
        </p:spPr>
        <p:txBody>
          <a:bodyPr>
            <a:normAutofit fontScale="90000"/>
          </a:bodyPr>
          <a:lstStyle/>
          <a:p>
            <a:r>
              <a:rPr lang="cs-CZ" sz="2800" dirty="0" smtClean="0"/>
              <a:t>                       (</a:t>
            </a:r>
            <a:r>
              <a:rPr lang="cs-CZ" sz="2800" b="1" dirty="0" smtClean="0"/>
              <a:t>asi) 36. Školení topenářů       Š.T. 2016 Kutná Hora</a:t>
            </a:r>
            <a:br>
              <a:rPr lang="cs-CZ" sz="2800" b="1" dirty="0" smtClean="0"/>
            </a:br>
            <a:r>
              <a:rPr lang="cs-CZ" sz="2800" b="1" dirty="0" smtClean="0"/>
              <a:t>                                                                         11. a 12. října 2016</a:t>
            </a:r>
            <a:r>
              <a:rPr lang="cs-CZ" sz="2000" dirty="0" smtClean="0"/>
              <a:t/>
            </a:r>
            <a:br>
              <a:rPr lang="cs-CZ" sz="2000" dirty="0" smtClean="0"/>
            </a:br>
            <a:r>
              <a:rPr lang="cs-CZ" sz="6700" b="1" cap="all" dirty="0" smtClean="0">
                <a:solidFill>
                  <a:srgbClr val="FF0000"/>
                </a:solidFill>
              </a:rPr>
              <a:t> </a:t>
            </a:r>
            <a:r>
              <a:rPr lang="cs-CZ" sz="4900" b="1" dirty="0" smtClean="0">
                <a:solidFill>
                  <a:schemeClr val="accent4"/>
                </a:solidFill>
              </a:rPr>
              <a:t>Zkušenosti a budoucnost vytápění: </a:t>
            </a:r>
            <a:r>
              <a:rPr lang="cs-CZ" sz="7300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cs-CZ" sz="73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cs-CZ" sz="8000" b="1" dirty="0" smtClean="0">
                <a:solidFill>
                  <a:srgbClr val="FF0000"/>
                </a:solidFill>
              </a:rPr>
              <a:t>C   E   N   A      1  G J…? </a:t>
            </a:r>
            <a:r>
              <a:rPr lang="cs-CZ" sz="8000" b="1" dirty="0" smtClean="0">
                <a:solidFill>
                  <a:srgbClr val="00B0F0"/>
                </a:solidFill>
              </a:rPr>
              <a:t/>
            </a:r>
            <a:br>
              <a:rPr lang="cs-CZ" sz="8000" b="1" dirty="0" smtClean="0">
                <a:solidFill>
                  <a:srgbClr val="00B0F0"/>
                </a:solidFill>
              </a:rPr>
            </a:br>
            <a:r>
              <a:rPr lang="cs-CZ" sz="2700" b="1" dirty="0" smtClean="0"/>
              <a:t>motto: </a:t>
            </a:r>
            <a:r>
              <a:rPr lang="cs-CZ" sz="3600" dirty="0" smtClean="0"/>
              <a:t>NKÚ 2014: „v ČR je nejasnost </a:t>
            </a:r>
            <a:r>
              <a:rPr lang="cs-CZ" sz="3600" b="1" dirty="0" smtClean="0"/>
              <a:t>výchozích</a:t>
            </a:r>
            <a:r>
              <a:rPr lang="cs-CZ" sz="3600" dirty="0" smtClean="0"/>
              <a:t> cen </a:t>
            </a:r>
            <a:br>
              <a:rPr lang="cs-CZ" sz="3600" dirty="0" smtClean="0"/>
            </a:br>
            <a:r>
              <a:rPr lang="cs-CZ" sz="3600" dirty="0" smtClean="0"/>
              <a:t>pro účtování tepla!!“ </a:t>
            </a:r>
            <a:r>
              <a:rPr lang="cs-CZ" sz="7300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cs-CZ" sz="7300" b="1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11560" y="4653136"/>
            <a:ext cx="8136904" cy="1728192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cs-CZ" sz="4000" b="1" dirty="0" smtClean="0">
                <a:solidFill>
                  <a:schemeClr val="tx1"/>
                </a:solidFill>
              </a:rPr>
              <a:t>Ing.  </a:t>
            </a:r>
            <a:r>
              <a:rPr lang="cs-CZ" sz="4000" b="1" dirty="0">
                <a:solidFill>
                  <a:schemeClr val="tx1"/>
                </a:solidFill>
              </a:rPr>
              <a:t>Jaroslav </a:t>
            </a:r>
            <a:r>
              <a:rPr lang="cs-CZ" sz="4000" b="1" dirty="0" smtClean="0">
                <a:solidFill>
                  <a:schemeClr val="tx1"/>
                </a:solidFill>
              </a:rPr>
              <a:t> NOVÁK</a:t>
            </a:r>
          </a:p>
          <a:p>
            <a:r>
              <a:rPr lang="cs-CZ" sz="4000" u="sng" dirty="0" smtClean="0">
                <a:hlinkClick r:id="rId5"/>
              </a:rPr>
              <a:t>2ingjaroslavnovak2@seznam.cz</a:t>
            </a:r>
            <a:endParaRPr lang="cs-CZ" sz="4000" b="1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60754-9349-4A65-86BF-8D3E12E4C347}" type="slidenum">
              <a:rPr lang="cs-CZ" b="1" smtClean="0"/>
              <a:pPr/>
              <a:t>1</a:t>
            </a:fld>
            <a:endParaRPr lang="cs-CZ" b="1" dirty="0"/>
          </a:p>
        </p:txBody>
      </p:sp>
    </p:spTree>
  </p:cSld>
  <p:clrMapOvr>
    <a:masterClrMapping/>
  </p:clrMapOvr>
  <p:transition>
    <p:wipe dir="d"/>
    <p:sndAc>
      <p:stSnd>
        <p:snd r:embed="rId4" name="coin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728192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cs-CZ" b="1" u="sng" dirty="0" smtClean="0"/>
              <a:t>Energetické projekty: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2060848"/>
            <a:ext cx="8352928" cy="4137323"/>
          </a:xfrm>
        </p:spPr>
        <p:txBody>
          <a:bodyPr>
            <a:normAutofit/>
          </a:bodyPr>
          <a:lstStyle/>
          <a:p>
            <a:r>
              <a:rPr lang="cs-CZ" b="1" u="sng" dirty="0" smtClean="0"/>
              <a:t>„Každý“  rozumí dotacím na úspory  energie a proto je od r. 2015 přiděluje více jak </a:t>
            </a:r>
            <a:r>
              <a:rPr lang="cs-CZ" sz="4000" b="1" u="sng" dirty="0" smtClean="0">
                <a:solidFill>
                  <a:srgbClr val="FF0000"/>
                </a:solidFill>
              </a:rPr>
              <a:t>8 </a:t>
            </a:r>
            <a:r>
              <a:rPr lang="cs-CZ" b="1" u="sng" dirty="0" smtClean="0"/>
              <a:t>dotačních titulů  ?</a:t>
            </a:r>
          </a:p>
          <a:p>
            <a:r>
              <a:rPr lang="cs-CZ" sz="3600" b="1" dirty="0" smtClean="0">
                <a:solidFill>
                  <a:srgbClr val="FF0000"/>
                </a:solidFill>
              </a:rPr>
              <a:t>Nejasnost výchozích cen pro kalkulaci</a:t>
            </a:r>
          </a:p>
          <a:p>
            <a:pPr>
              <a:buNone/>
            </a:pPr>
            <a:r>
              <a:rPr lang="cs-CZ" sz="3600" b="1" dirty="0" smtClean="0">
                <a:solidFill>
                  <a:srgbClr val="FF0000"/>
                </a:solidFill>
              </a:rPr>
              <a:t>      1 GJ  znamená nesmyslné projekty </a:t>
            </a:r>
            <a:r>
              <a:rPr lang="cs-CZ" sz="3600" dirty="0" smtClean="0"/>
              <a:t>!</a:t>
            </a:r>
            <a:endParaRPr lang="cs-CZ" sz="3600" b="1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60754-9349-4A65-86BF-8D3E12E4C347}" type="slidenum">
              <a:rPr lang="cs-CZ" smtClean="0"/>
              <a:pPr/>
              <a:t>10</a:t>
            </a:fld>
            <a:endParaRPr lang="cs-CZ" dirty="0"/>
          </a:p>
        </p:txBody>
      </p:sp>
    </p:spTree>
  </p:cSld>
  <p:clrMapOvr>
    <a:masterClrMapping/>
  </p:clrMapOvr>
  <p:transition>
    <p:wipe dir="d"/>
    <p:sndAc>
      <p:stSnd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568952" cy="1354162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cs-CZ" b="1" dirty="0" smtClean="0"/>
              <a:t>Rizika nejen od státní správy,</a:t>
            </a:r>
            <a:br>
              <a:rPr lang="cs-CZ" b="1" dirty="0" smtClean="0"/>
            </a:br>
            <a:r>
              <a:rPr lang="cs-CZ" b="1" dirty="0" smtClean="0"/>
              <a:t>stanoviska o teple:</a:t>
            </a:r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323528" y="1772816"/>
            <a:ext cx="8280920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4"/>
            <a:r>
              <a:rPr lang="cs-CZ" sz="2400" dirty="0" smtClean="0"/>
              <a:t>Stanovisko kanceláře Ombudsmana</a:t>
            </a:r>
          </a:p>
          <a:p>
            <a:pPr lvl="4"/>
            <a:r>
              <a:rPr lang="cs-CZ" sz="2400" dirty="0" smtClean="0"/>
              <a:t>Stanovisko NKÚ </a:t>
            </a:r>
          </a:p>
          <a:p>
            <a:pPr lvl="4"/>
            <a:r>
              <a:rPr lang="cs-CZ" sz="2400" dirty="0" smtClean="0"/>
              <a:t>Stanovisko MPO</a:t>
            </a:r>
          </a:p>
          <a:p>
            <a:pPr lvl="4"/>
            <a:r>
              <a:rPr lang="cs-CZ" sz="2400" dirty="0" smtClean="0"/>
              <a:t>Stanovisko ERÚ</a:t>
            </a:r>
          </a:p>
          <a:p>
            <a:pPr lvl="4"/>
            <a:r>
              <a:rPr lang="cs-CZ" sz="2400" dirty="0" smtClean="0"/>
              <a:t>Stanovisko SEI</a:t>
            </a:r>
          </a:p>
          <a:p>
            <a:pPr lvl="4"/>
            <a:r>
              <a:rPr lang="cs-CZ" sz="2400" dirty="0" smtClean="0"/>
              <a:t>Stanovisko (dříve)  MF ČR</a:t>
            </a:r>
          </a:p>
          <a:p>
            <a:pPr lvl="4"/>
            <a:r>
              <a:rPr lang="cs-CZ" sz="2400" dirty="0" smtClean="0"/>
              <a:t>Stanovisko MMR</a:t>
            </a:r>
          </a:p>
          <a:p>
            <a:pPr lvl="4"/>
            <a:r>
              <a:rPr lang="cs-CZ" sz="2400" dirty="0" smtClean="0"/>
              <a:t>Stanovisko </a:t>
            </a:r>
            <a:r>
              <a:rPr lang="cs-CZ" sz="2400" dirty="0" err="1" smtClean="0"/>
              <a:t>MZe</a:t>
            </a:r>
            <a:endParaRPr lang="cs-CZ" sz="2400" dirty="0" smtClean="0"/>
          </a:p>
          <a:p>
            <a:pPr lvl="4"/>
            <a:r>
              <a:rPr lang="cs-CZ" sz="2400" dirty="0" smtClean="0"/>
              <a:t>Stanovisko MŽP</a:t>
            </a:r>
          </a:p>
          <a:p>
            <a:pPr lvl="4"/>
            <a:r>
              <a:rPr lang="cs-CZ" sz="2400" dirty="0" smtClean="0"/>
              <a:t>Stanovisko NSS, ÚS ČR</a:t>
            </a:r>
          </a:p>
          <a:p>
            <a:pPr lvl="4"/>
            <a:r>
              <a:rPr lang="cs-CZ" sz="2400" dirty="0" smtClean="0"/>
              <a:t>Stanovisko HK ČR</a:t>
            </a:r>
          </a:p>
          <a:p>
            <a:r>
              <a:rPr lang="cs-CZ" dirty="0" smtClean="0"/>
              <a:t>		-----------------------------------------------------------</a:t>
            </a:r>
          </a:p>
          <a:p>
            <a:r>
              <a:rPr lang="cs-CZ" sz="2400" dirty="0" smtClean="0"/>
              <a:t>	</a:t>
            </a:r>
            <a:r>
              <a:rPr lang="cs-CZ" sz="2400" b="1" u="sng" dirty="0" smtClean="0">
                <a:solidFill>
                  <a:srgbClr val="FF0000"/>
                </a:solidFill>
              </a:rPr>
              <a:t>= Všichni rozumí termomechanice + ekonomice + právu.</a:t>
            </a:r>
          </a:p>
          <a:p>
            <a:endParaRPr lang="cs-CZ" sz="2800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60754-9349-4A65-86BF-8D3E12E4C347}" type="slidenum">
              <a:rPr lang="cs-CZ" smtClean="0"/>
              <a:pPr/>
              <a:t>11</a:t>
            </a:fld>
            <a:endParaRPr lang="cs-CZ" dirty="0"/>
          </a:p>
        </p:txBody>
      </p:sp>
    </p:spTree>
  </p:cSld>
  <p:clrMapOvr>
    <a:masterClrMapping/>
  </p:clrMapOvr>
  <p:transition>
    <p:wipe dir="d"/>
    <p:sndAc>
      <p:stSnd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solidFill>
            <a:srgbClr val="FFFFCC"/>
          </a:solidFill>
        </p:spPr>
        <p:txBody>
          <a:bodyPr>
            <a:noAutofit/>
          </a:bodyPr>
          <a:lstStyle/>
          <a:p>
            <a:r>
              <a:rPr lang="cs-CZ" dirty="0" smtClean="0">
                <a:latin typeface="Arial Black" pitchFamily="34" charset="0"/>
              </a:rPr>
              <a:t>Novinky:</a:t>
            </a:r>
            <a:endParaRPr lang="cs-CZ" dirty="0">
              <a:latin typeface="Arial Black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Autofit/>
          </a:bodyPr>
          <a:lstStyle/>
          <a:p>
            <a:r>
              <a:rPr lang="cs-CZ" sz="2400" dirty="0" smtClean="0"/>
              <a:t>Postup MPO při protlačování neefektivních indikátorů (chystaná vyhláška se bude </a:t>
            </a:r>
            <a:r>
              <a:rPr lang="cs-CZ" sz="2400" b="1" dirty="0" smtClean="0"/>
              <a:t>opět</a:t>
            </a:r>
            <a:r>
              <a:rPr lang="cs-CZ" sz="2400" dirty="0" smtClean="0"/>
              <a:t> novelizovat!) </a:t>
            </a:r>
          </a:p>
          <a:p>
            <a:r>
              <a:rPr lang="cs-CZ" sz="2400" dirty="0" smtClean="0"/>
              <a:t>NEJISTOTA CENY na trhu, </a:t>
            </a:r>
          </a:p>
          <a:p>
            <a:r>
              <a:rPr lang="cs-CZ" sz="2400" dirty="0" smtClean="0"/>
              <a:t>NEJISTOTA DOTACÍ (AZE apod.)</a:t>
            </a:r>
          </a:p>
          <a:p>
            <a:r>
              <a:rPr lang="cs-CZ" sz="2400" dirty="0" smtClean="0"/>
              <a:t>PRÁVNÍ NEJISTOTA, neustálé novely nutno hledat</a:t>
            </a:r>
          </a:p>
          <a:p>
            <a:r>
              <a:rPr lang="cs-CZ" sz="2400" dirty="0" smtClean="0"/>
              <a:t>Problém nečerpání v období 2014-2020 trvá</a:t>
            </a:r>
          </a:p>
          <a:p>
            <a:r>
              <a:rPr lang="cs-CZ" sz="2400" dirty="0" smtClean="0"/>
              <a:t>„KONKURENCESCHOPNOST“  = více jak 400 kriterií (</a:t>
            </a:r>
            <a:r>
              <a:rPr lang="cs-CZ" sz="2400" dirty="0" err="1" smtClean="0"/>
              <a:t>wikipedia</a:t>
            </a:r>
            <a:r>
              <a:rPr lang="cs-CZ" sz="2400" dirty="0" smtClean="0"/>
              <a:t>)</a:t>
            </a:r>
          </a:p>
          <a:p>
            <a:r>
              <a:rPr lang="cs-CZ" sz="2400" dirty="0" smtClean="0"/>
              <a:t>UDRŽITELNOST = obecně nebude možné </a:t>
            </a:r>
            <a:r>
              <a:rPr lang="cs-CZ" sz="2400" dirty="0" smtClean="0"/>
              <a:t>zajistit</a:t>
            </a:r>
          </a:p>
          <a:p>
            <a:r>
              <a:rPr lang="cs-CZ" b="1" dirty="0" smtClean="0"/>
              <a:t>Nová vyhláška 309/2016Sb.,</a:t>
            </a:r>
            <a:r>
              <a:rPr lang="cs-CZ" sz="2400" b="1" dirty="0" smtClean="0"/>
              <a:t> </a:t>
            </a:r>
            <a:r>
              <a:rPr lang="cs-CZ" sz="2400" dirty="0" smtClean="0"/>
              <a:t>kterou </a:t>
            </a:r>
            <a:r>
              <a:rPr lang="cs-CZ" sz="2400" dirty="0" smtClean="0"/>
              <a:t>se mění </a:t>
            </a:r>
            <a:r>
              <a:rPr lang="cs-CZ" sz="2400" dirty="0" smtClean="0"/>
              <a:t>V480/2012 </a:t>
            </a:r>
            <a:r>
              <a:rPr lang="cs-CZ" sz="2400" dirty="0" smtClean="0"/>
              <a:t>Sb</a:t>
            </a:r>
            <a:r>
              <a:rPr lang="cs-CZ" sz="2400" dirty="0" smtClean="0"/>
              <a:t>., </a:t>
            </a:r>
            <a:r>
              <a:rPr lang="cs-CZ" sz="2000" dirty="0" smtClean="0"/>
              <a:t>o </a:t>
            </a:r>
            <a:r>
              <a:rPr lang="cs-CZ" sz="2000" dirty="0" smtClean="0"/>
              <a:t>energetickém auditu a energetickém posudku</a:t>
            </a:r>
            <a:endParaRPr lang="cs-CZ" sz="2000" dirty="0" smtClean="0"/>
          </a:p>
          <a:p>
            <a:pPr>
              <a:buNone/>
            </a:pPr>
            <a:r>
              <a:rPr lang="cs-CZ" sz="2400" dirty="0" smtClean="0"/>
              <a:t> </a:t>
            </a:r>
            <a:endParaRPr lang="cs-CZ" sz="24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60754-9349-4A65-86BF-8D3E12E4C347}" type="slidenum">
              <a:rPr lang="cs-CZ" smtClean="0"/>
              <a:pPr/>
              <a:t>12</a:t>
            </a:fld>
            <a:endParaRPr lang="cs-CZ" dirty="0"/>
          </a:p>
        </p:txBody>
      </p:sp>
    </p:spTree>
  </p:cSld>
  <p:clrMapOvr>
    <a:masterClrMapping/>
  </p:clrMapOvr>
  <p:transition>
    <p:wipe dir="d"/>
    <p:sndAc>
      <p:stSnd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60754-9349-4A65-86BF-8D3E12E4C347}" type="slidenum">
              <a:rPr lang="cs-CZ" smtClean="0"/>
              <a:pPr/>
              <a:t>13</a:t>
            </a:fld>
            <a:endParaRPr lang="cs-CZ" dirty="0"/>
          </a:p>
        </p:txBody>
      </p:sp>
      <p:pic>
        <p:nvPicPr>
          <p:cNvPr id="3" name="Obrázek 2" descr="Navratnost dle V309-2016Výstřiže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88640"/>
            <a:ext cx="8712968" cy="6480720"/>
          </a:xfrm>
          <a:prstGeom prst="rect">
            <a:avLst/>
          </a:prstGeom>
        </p:spPr>
      </p:pic>
    </p:spTree>
  </p:cSld>
  <p:clrMapOvr>
    <a:masterClrMapping/>
  </p:clrMapOvr>
  <p:transition>
    <p:wipe dir="d"/>
    <p:sndAc>
      <p:stSnd>
        <p:snd r:embed="rId2" name="coin.wav"/>
      </p:stSnd>
    </p:sndAc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60754-9349-4A65-86BF-8D3E12E4C347}" type="slidenum">
              <a:rPr lang="cs-CZ" smtClean="0"/>
              <a:pPr/>
              <a:t>14</a:t>
            </a:fld>
            <a:endParaRPr lang="cs-CZ" dirty="0"/>
          </a:p>
        </p:txBody>
      </p:sp>
      <p:pic>
        <p:nvPicPr>
          <p:cNvPr id="3" name="Obrázek 2" descr="Navratnost 2-2 dle 309-2016 Výstřiže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88640"/>
            <a:ext cx="8784976" cy="6264696"/>
          </a:xfrm>
          <a:prstGeom prst="rect">
            <a:avLst/>
          </a:prstGeom>
        </p:spPr>
      </p:pic>
    </p:spTree>
  </p:cSld>
  <p:clrMapOvr>
    <a:masterClrMapping/>
  </p:clrMapOvr>
  <p:transition>
    <p:wipe dir="d"/>
    <p:sndAc>
      <p:stSnd>
        <p:snd r:embed="rId2" name="coin.wav"/>
      </p:stSnd>
    </p:sndAc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60754-9349-4A65-86BF-8D3E12E4C347}" type="slidenum">
              <a:rPr lang="cs-CZ" smtClean="0"/>
              <a:pPr/>
              <a:t>15</a:t>
            </a:fld>
            <a:endParaRPr lang="cs-CZ" dirty="0"/>
          </a:p>
        </p:txBody>
      </p:sp>
      <p:pic>
        <p:nvPicPr>
          <p:cNvPr id="3" name="Obrázek 2" descr="Priloha3 CR-ERU2-2013 - 1-2Výstřiže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260648"/>
            <a:ext cx="8928992" cy="6336704"/>
          </a:xfrm>
          <a:prstGeom prst="rect">
            <a:avLst/>
          </a:prstGeom>
        </p:spPr>
      </p:pic>
    </p:spTree>
  </p:cSld>
  <p:clrMapOvr>
    <a:masterClrMapping/>
  </p:clrMapOvr>
  <p:transition>
    <p:wipe dir="d"/>
    <p:sndAc>
      <p:stSnd>
        <p:snd r:embed="rId2" name="coin.wav"/>
      </p:stSnd>
    </p:sndAc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60754-9349-4A65-86BF-8D3E12E4C347}" type="slidenum">
              <a:rPr lang="cs-CZ" smtClean="0"/>
              <a:pPr/>
              <a:t>16</a:t>
            </a:fld>
            <a:endParaRPr lang="cs-CZ" dirty="0"/>
          </a:p>
        </p:txBody>
      </p:sp>
      <p:pic>
        <p:nvPicPr>
          <p:cNvPr id="3" name="Obrázek 2" descr="Priloha 5 CR-ERU-2-2013  2-2Výstřiže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88640"/>
            <a:ext cx="8784976" cy="6408712"/>
          </a:xfrm>
          <a:prstGeom prst="rect">
            <a:avLst/>
          </a:prstGeom>
        </p:spPr>
      </p:pic>
    </p:spTree>
  </p:cSld>
  <p:clrMapOvr>
    <a:masterClrMapping/>
  </p:clrMapOvr>
  <p:transition>
    <p:wipe dir="d"/>
    <p:sndAc>
      <p:stSnd>
        <p:snd r:embed="rId2" name="coin.wav"/>
      </p:stSnd>
    </p:sndAc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568952" cy="1282154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cs-CZ" b="1" dirty="0" smtClean="0"/>
              <a:t>Množství „složitých pojmů“</a:t>
            </a:r>
            <a:br>
              <a:rPr lang="cs-CZ" b="1" dirty="0" smtClean="0"/>
            </a:br>
            <a:r>
              <a:rPr lang="cs-CZ" b="1" dirty="0" smtClean="0"/>
              <a:t> o vytápění a teplé vodě:</a:t>
            </a:r>
            <a:endParaRPr lang="cs-CZ" b="1" dirty="0"/>
          </a:p>
        </p:txBody>
      </p:sp>
      <p:sp>
        <p:nvSpPr>
          <p:cNvPr id="4" name="Obdélník 3"/>
          <p:cNvSpPr/>
          <p:nvPr/>
        </p:nvSpPr>
        <p:spPr>
          <a:xfrm>
            <a:off x="539552" y="1844825"/>
            <a:ext cx="806489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Podlahová plocha,         </a:t>
            </a:r>
            <a:r>
              <a:rPr lang="cs-CZ" sz="2400" b="1" i="1" u="sng" dirty="0" smtClean="0">
                <a:solidFill>
                  <a:schemeClr val="accent2">
                    <a:lumMod val="50000"/>
                  </a:schemeClr>
                </a:solidFill>
              </a:rPr>
              <a:t>započitatelná podlahová plocha</a:t>
            </a:r>
            <a:r>
              <a:rPr lang="cs-CZ" sz="2000" b="1" u="sng" dirty="0" smtClean="0">
                <a:solidFill>
                  <a:schemeClr val="accent2">
                    <a:lumMod val="50000"/>
                  </a:schemeClr>
                </a:solidFill>
              </a:rPr>
              <a:t>,</a:t>
            </a:r>
            <a:r>
              <a:rPr lang="cs-CZ" sz="3200" b="1" u="sng" dirty="0" smtClean="0">
                <a:solidFill>
                  <a:schemeClr val="accent2">
                    <a:lumMod val="50000"/>
                  </a:schemeClr>
                </a:solidFill>
              </a:rPr>
              <a:t> </a:t>
            </a:r>
          </a:p>
          <a:p>
            <a:r>
              <a:rPr lang="cs-CZ" sz="2800" dirty="0" smtClean="0"/>
              <a:t>podíly základních a spotřebních složek na V a TV,</a:t>
            </a:r>
          </a:p>
          <a:p>
            <a:r>
              <a:rPr lang="cs-CZ" sz="3200" b="1" u="sng" dirty="0" smtClean="0">
                <a:solidFill>
                  <a:srgbClr val="7030A0"/>
                </a:solidFill>
              </a:rPr>
              <a:t>základní složka=30(40)-50%,</a:t>
            </a:r>
            <a:r>
              <a:rPr lang="cs-CZ" sz="3200" b="1" dirty="0" smtClean="0">
                <a:solidFill>
                  <a:srgbClr val="7030A0"/>
                </a:solidFill>
              </a:rPr>
              <a:t>  </a:t>
            </a:r>
            <a:r>
              <a:rPr lang="cs-CZ" sz="2400" b="1" i="1" dirty="0" smtClean="0">
                <a:latin typeface="Arial" pitchFamily="34" charset="0"/>
                <a:cs typeface="Arial" pitchFamily="34" charset="0"/>
              </a:rPr>
              <a:t>nebytové prostory</a:t>
            </a:r>
            <a:r>
              <a:rPr lang="cs-CZ" sz="3200" b="1" dirty="0" smtClean="0"/>
              <a:t>,</a:t>
            </a:r>
          </a:p>
          <a:p>
            <a:r>
              <a:rPr lang="cs-CZ" sz="2800" b="1" dirty="0" smtClean="0"/>
              <a:t>výpočet spotřební složky</a:t>
            </a:r>
            <a:r>
              <a:rPr lang="cs-CZ" sz="3200" b="1" dirty="0" smtClean="0"/>
              <a:t>,      </a:t>
            </a:r>
            <a:r>
              <a:rPr lang="cs-CZ" sz="2000" dirty="0" smtClean="0"/>
              <a:t> </a:t>
            </a:r>
            <a:r>
              <a:rPr lang="cs-CZ" sz="2400" i="1" u="sng" dirty="0" smtClean="0">
                <a:solidFill>
                  <a:srgbClr val="002060"/>
                </a:solidFill>
              </a:rPr>
              <a:t>průměrný počet osob</a:t>
            </a:r>
            <a:r>
              <a:rPr lang="cs-CZ" sz="2400" i="1" dirty="0" smtClean="0">
                <a:solidFill>
                  <a:srgbClr val="002060"/>
                </a:solidFill>
              </a:rPr>
              <a:t>,</a:t>
            </a:r>
            <a:endParaRPr lang="cs-CZ" sz="2000" i="1" dirty="0" smtClean="0">
              <a:solidFill>
                <a:srgbClr val="002060"/>
              </a:solidFill>
            </a:endParaRPr>
          </a:p>
          <a:p>
            <a:r>
              <a:rPr lang="cs-CZ" sz="2800" u="sng" dirty="0" smtClean="0"/>
              <a:t>Stanovená limitní hodnota na m</a:t>
            </a:r>
            <a:r>
              <a:rPr lang="cs-CZ" sz="2800" u="sng" baseline="30000" dirty="0" smtClean="0"/>
              <a:t>2</a:t>
            </a:r>
            <a:r>
              <a:rPr lang="cs-CZ" sz="3200" b="1" dirty="0" smtClean="0"/>
              <a:t>,     </a:t>
            </a:r>
            <a:r>
              <a:rPr lang="cs-CZ" sz="2000" b="1" dirty="0" smtClean="0"/>
              <a:t>spotřeba tepla v GJ</a:t>
            </a:r>
            <a:r>
              <a:rPr lang="cs-CZ" sz="3200" b="1" dirty="0" smtClean="0"/>
              <a:t>, jednotková cena v Kč/GJ,  </a:t>
            </a:r>
            <a:r>
              <a:rPr lang="cs-CZ" sz="2800" b="1" i="1" dirty="0" smtClean="0"/>
              <a:t>změna příjemce služeb, </a:t>
            </a:r>
            <a:endParaRPr lang="cs-CZ" sz="3200" b="1" i="1" dirty="0" smtClean="0"/>
          </a:p>
          <a:p>
            <a:r>
              <a:rPr lang="cs-CZ" sz="3200" b="1" u="sng" dirty="0" smtClean="0">
                <a:solidFill>
                  <a:srgbClr val="C00000"/>
                </a:solidFill>
              </a:rPr>
              <a:t>měrná spotřeba tepla na vytápění v GJ/m</a:t>
            </a:r>
            <a:r>
              <a:rPr lang="cs-CZ" sz="3200" b="1" u="sng" baseline="30000" dirty="0" smtClean="0">
                <a:solidFill>
                  <a:srgbClr val="C00000"/>
                </a:solidFill>
              </a:rPr>
              <a:t>2</a:t>
            </a:r>
            <a:r>
              <a:rPr lang="cs-CZ" sz="2800" b="1" dirty="0" smtClean="0"/>
              <a:t>,</a:t>
            </a:r>
          </a:p>
          <a:p>
            <a:r>
              <a:rPr lang="cs-CZ" sz="2800" i="1" dirty="0" smtClean="0"/>
              <a:t>Koeficienty a součinitele použité pro přepočty ploch,</a:t>
            </a:r>
          </a:p>
          <a:p>
            <a:r>
              <a:rPr lang="cs-CZ" sz="2800" dirty="0" smtClean="0">
                <a:latin typeface="Bookman Old Style" pitchFamily="18" charset="0"/>
              </a:rPr>
              <a:t>Celkové náklady</a:t>
            </a:r>
            <a:endParaRPr lang="cs-CZ" sz="3200" dirty="0" smtClean="0">
              <a:latin typeface="Bookman Old Style" pitchFamily="18" charset="0"/>
            </a:endParaRPr>
          </a:p>
          <a:p>
            <a:endParaRPr lang="cs-CZ" sz="3200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60754-9349-4A65-86BF-8D3E12E4C347}" type="slidenum">
              <a:rPr lang="cs-CZ" smtClean="0"/>
              <a:pPr/>
              <a:t>17</a:t>
            </a:fld>
            <a:endParaRPr lang="cs-CZ" dirty="0"/>
          </a:p>
        </p:txBody>
      </p:sp>
    </p:spTree>
  </p:cSld>
  <p:clrMapOvr>
    <a:masterClrMapping/>
  </p:clrMapOvr>
  <p:transition>
    <p:wipe dir="d"/>
    <p:sndAc>
      <p:stSnd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568952" cy="1354162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cs-CZ" sz="5400" b="1" dirty="0" smtClean="0"/>
              <a:t>Návod  při  „účtování  tepla“:</a:t>
            </a:r>
            <a:endParaRPr lang="cs-CZ" sz="5400" b="1" dirty="0"/>
          </a:p>
        </p:txBody>
      </p:sp>
      <p:sp>
        <p:nvSpPr>
          <p:cNvPr id="4" name="Obdélník 3"/>
          <p:cNvSpPr/>
          <p:nvPr/>
        </p:nvSpPr>
        <p:spPr>
          <a:xfrm>
            <a:off x="395536" y="1772816"/>
            <a:ext cx="856895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800" b="1" dirty="0" smtClean="0"/>
              <a:t> </a:t>
            </a:r>
          </a:p>
          <a:p>
            <a:pPr marL="514350" lvl="0" indent="-514350">
              <a:buFont typeface="+mj-lt"/>
              <a:buAutoNum type="arabicParenR"/>
            </a:pPr>
            <a:r>
              <a:rPr lang="cs-CZ" sz="2800" b="1" dirty="0" smtClean="0">
                <a:solidFill>
                  <a:srgbClr val="7030A0"/>
                </a:solidFill>
              </a:rPr>
              <a:t>Zajistit podklady </a:t>
            </a:r>
            <a:r>
              <a:rPr lang="cs-CZ" sz="2800" dirty="0" smtClean="0"/>
              <a:t>stavební, technické, účetní, </a:t>
            </a:r>
            <a:r>
              <a:rPr lang="cs-CZ" sz="2800" dirty="0" smtClean="0">
                <a:solidFill>
                  <a:srgbClr val="FF0000"/>
                </a:solidFill>
              </a:rPr>
              <a:t>PENB</a:t>
            </a:r>
            <a:r>
              <a:rPr lang="cs-CZ" sz="2800" dirty="0" smtClean="0"/>
              <a:t>.</a:t>
            </a:r>
          </a:p>
          <a:p>
            <a:pPr marL="514350" lvl="0" indent="-514350">
              <a:buFont typeface="+mj-lt"/>
              <a:buAutoNum type="arabicParenR"/>
            </a:pPr>
            <a:r>
              <a:rPr lang="cs-CZ" sz="2800" dirty="0" smtClean="0"/>
              <a:t>Zajistit si od objednatele </a:t>
            </a:r>
            <a:r>
              <a:rPr lang="cs-CZ" sz="2800" b="1" dirty="0" smtClean="0">
                <a:solidFill>
                  <a:srgbClr val="7030A0"/>
                </a:solidFill>
              </a:rPr>
              <a:t>smlouvy a prohlášení </a:t>
            </a:r>
            <a:br>
              <a:rPr lang="cs-CZ" sz="2800" b="1" dirty="0" smtClean="0">
                <a:solidFill>
                  <a:srgbClr val="7030A0"/>
                </a:solidFill>
              </a:rPr>
            </a:br>
            <a:r>
              <a:rPr lang="cs-CZ" sz="2800" dirty="0" smtClean="0"/>
              <a:t>o odpovědnosti.</a:t>
            </a:r>
          </a:p>
          <a:p>
            <a:pPr marL="514350" lvl="0" indent="-514350">
              <a:buFont typeface="+mj-lt"/>
              <a:buAutoNum type="arabicParenR"/>
            </a:pPr>
            <a:r>
              <a:rPr lang="cs-CZ" sz="4000" dirty="0" smtClean="0"/>
              <a:t>Zjistit si </a:t>
            </a:r>
            <a:r>
              <a:rPr lang="cs-CZ" sz="4000" b="1" dirty="0" smtClean="0">
                <a:solidFill>
                  <a:srgbClr val="7030A0"/>
                </a:solidFill>
              </a:rPr>
              <a:t>právní vývoj,</a:t>
            </a:r>
            <a:r>
              <a:rPr lang="cs-CZ" sz="4000" dirty="0" smtClean="0"/>
              <a:t> </a:t>
            </a:r>
            <a:r>
              <a:rPr lang="cs-CZ" sz="2800" dirty="0" smtClean="0"/>
              <a:t>(Několik novel ročně, </a:t>
            </a:r>
          </a:p>
          <a:p>
            <a:pPr marL="514350" lvl="0" indent="-514350"/>
            <a:r>
              <a:rPr lang="cs-CZ" sz="2800" dirty="0" smtClean="0"/>
              <a:t>	 – pozor  </a:t>
            </a:r>
            <a:r>
              <a:rPr lang="cs-CZ" sz="4000" b="1" u="sng" dirty="0" smtClean="0">
                <a:solidFill>
                  <a:srgbClr val="FF0000"/>
                </a:solidFill>
              </a:rPr>
              <a:t>VĚSTNÍK ERÚ – cena 1 GJ …</a:t>
            </a:r>
            <a:endParaRPr lang="cs-CZ" sz="2800" b="1" u="sng" dirty="0" smtClean="0">
              <a:solidFill>
                <a:srgbClr val="FF0000"/>
              </a:solidFill>
            </a:endParaRPr>
          </a:p>
          <a:p>
            <a:pPr marL="514350" lvl="0" indent="-514350">
              <a:buFont typeface="+mj-lt"/>
              <a:buAutoNum type="arabicParenR"/>
            </a:pPr>
            <a:r>
              <a:rPr lang="cs-CZ" sz="3200" b="1" u="sng" dirty="0" smtClean="0">
                <a:solidFill>
                  <a:srgbClr val="FF0000"/>
                </a:solidFill>
              </a:rPr>
              <a:t>Návratnost TZB musí řešit</a:t>
            </a:r>
            <a:r>
              <a:rPr lang="cs-CZ" sz="2800" b="1" u="sng" dirty="0" smtClean="0"/>
              <a:t> </a:t>
            </a:r>
            <a:r>
              <a:rPr lang="cs-CZ" sz="2800" b="1" u="sng" dirty="0" smtClean="0">
                <a:solidFill>
                  <a:srgbClr val="FF0000"/>
                </a:solidFill>
              </a:rPr>
              <a:t>NEZÁVISLÁ OSOBA</a:t>
            </a:r>
            <a:r>
              <a:rPr lang="cs-CZ" sz="2800" b="1" dirty="0" smtClean="0"/>
              <a:t>!!!  -   -  ne projektant, ne prodejce, ne dodavatel !!</a:t>
            </a:r>
            <a:endParaRPr lang="cs-CZ" sz="2800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60754-9349-4A65-86BF-8D3E12E4C347}" type="slidenum">
              <a:rPr lang="cs-CZ" smtClean="0"/>
              <a:pPr/>
              <a:t>18</a:t>
            </a:fld>
            <a:endParaRPr lang="cs-CZ" dirty="0"/>
          </a:p>
        </p:txBody>
      </p:sp>
    </p:spTree>
  </p:cSld>
  <p:clrMapOvr>
    <a:masterClrMapping/>
  </p:clrMapOvr>
  <p:transition>
    <p:wipe dir="d"/>
    <p:sndAc>
      <p:stSnd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568952" cy="1354162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cs-CZ" b="1" dirty="0" smtClean="0"/>
              <a:t>Návod  při  „účtování  tepla“:</a:t>
            </a:r>
            <a:endParaRPr lang="cs-CZ" b="1" dirty="0"/>
          </a:p>
        </p:txBody>
      </p:sp>
      <p:sp>
        <p:nvSpPr>
          <p:cNvPr id="4" name="Obdélník 3"/>
          <p:cNvSpPr/>
          <p:nvPr/>
        </p:nvSpPr>
        <p:spPr>
          <a:xfrm>
            <a:off x="611560" y="1844825"/>
            <a:ext cx="806489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800" b="1" dirty="0" smtClean="0"/>
              <a:t> </a:t>
            </a:r>
            <a:r>
              <a:rPr lang="cs-CZ" sz="2800" dirty="0" smtClean="0"/>
              <a:t>6.)	</a:t>
            </a:r>
            <a:r>
              <a:rPr lang="cs-CZ" sz="2800" b="1" u="sng" dirty="0" smtClean="0">
                <a:solidFill>
                  <a:srgbClr val="FF0000"/>
                </a:solidFill>
              </a:rPr>
              <a:t>Jistota dnes: nepředvídatelný vývoj </a:t>
            </a:r>
            <a:r>
              <a:rPr lang="cs-CZ" sz="2800" b="1" dirty="0" smtClean="0"/>
              <a:t>a omyl</a:t>
            </a:r>
            <a:r>
              <a:rPr lang="cs-CZ" sz="2800" dirty="0" smtClean="0"/>
              <a:t>: </a:t>
            </a:r>
          </a:p>
          <a:p>
            <a:r>
              <a:rPr lang="cs-CZ" sz="2800" dirty="0" smtClean="0"/>
              <a:t>Není to jen jinak, </a:t>
            </a:r>
            <a:r>
              <a:rPr lang="cs-CZ" sz="2800" b="1" dirty="0" smtClean="0"/>
              <a:t>je to dokonce obráceně, než jste byli zvyklí</a:t>
            </a:r>
            <a:r>
              <a:rPr lang="cs-CZ" sz="2800" dirty="0" smtClean="0"/>
              <a:t>!!!! (Legislativa, ceny, návratnosti, nová řešení, konání od ambasád až po samoživitelky jsou opačná než očekávatelná !)</a:t>
            </a:r>
          </a:p>
          <a:p>
            <a:pPr lvl="0"/>
            <a:r>
              <a:rPr lang="cs-CZ" sz="2800" dirty="0" smtClean="0"/>
              <a:t>7.)	</a:t>
            </a:r>
            <a:r>
              <a:rPr lang="cs-CZ" sz="2800" b="1" dirty="0" smtClean="0">
                <a:solidFill>
                  <a:srgbClr val="7030A0"/>
                </a:solidFill>
              </a:rPr>
              <a:t>Cena bude vždy zpochybňována. </a:t>
            </a:r>
            <a:r>
              <a:rPr lang="cs-CZ" sz="2800" b="1" dirty="0" smtClean="0"/>
              <a:t>Prevence: </a:t>
            </a:r>
            <a:br>
              <a:rPr lang="cs-CZ" sz="2800" b="1" dirty="0" smtClean="0"/>
            </a:br>
            <a:r>
              <a:rPr lang="cs-CZ" sz="2800" b="1" dirty="0" smtClean="0"/>
              <a:t>    viz Zákon 67/2013 Sb., </a:t>
            </a:r>
            <a:r>
              <a:rPr lang="cs-CZ" sz="2800" b="1" dirty="0" smtClean="0">
                <a:solidFill>
                  <a:srgbClr val="7030A0"/>
                </a:solidFill>
              </a:rPr>
              <a:t>formou „</a:t>
            </a:r>
            <a:r>
              <a:rPr lang="cs-CZ" sz="2800" b="1" u="sng" dirty="0" smtClean="0">
                <a:solidFill>
                  <a:srgbClr val="7030A0"/>
                </a:solidFill>
              </a:rPr>
              <a:t>UJEDNÁNÍ“</a:t>
            </a:r>
            <a:r>
              <a:rPr lang="cs-CZ" sz="2800" b="1" dirty="0" smtClean="0">
                <a:solidFill>
                  <a:srgbClr val="7030A0"/>
                </a:solidFill>
              </a:rPr>
              <a:t> mezi stranami.</a:t>
            </a:r>
          </a:p>
          <a:p>
            <a:pPr lvl="0"/>
            <a:r>
              <a:rPr lang="cs-CZ" sz="2800" dirty="0" smtClean="0"/>
              <a:t>8.)	Právní spor je jen začátkem zajištění finanční výhody (pravý důvod nezjistíme) pro 1 stranu sporu.</a:t>
            </a:r>
          </a:p>
          <a:p>
            <a:pPr lvl="0"/>
            <a:endParaRPr lang="cs-CZ" sz="2800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60754-9349-4A65-86BF-8D3E12E4C347}" type="slidenum">
              <a:rPr lang="cs-CZ" smtClean="0"/>
              <a:pPr/>
              <a:t>19</a:t>
            </a:fld>
            <a:endParaRPr lang="cs-CZ" dirty="0"/>
          </a:p>
        </p:txBody>
      </p:sp>
    </p:spTree>
  </p:cSld>
  <p:clrMapOvr>
    <a:masterClrMapping/>
  </p:clrMapOvr>
  <p:transition>
    <p:wipe dir="d"/>
    <p:sndAc>
      <p:stSnd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  <a:solidFill>
            <a:schemeClr val="accent4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>
            <a:normAutofit fontScale="90000"/>
          </a:bodyPr>
          <a:lstStyle/>
          <a:p>
            <a:r>
              <a:rPr lang="cs-CZ" sz="4900" b="1" dirty="0" smtClean="0"/>
              <a:t>  „Účtování“  a  „rozúčtování“</a:t>
            </a:r>
            <a:r>
              <a:rPr lang="cs-CZ" dirty="0" smtClean="0"/>
              <a:t> </a:t>
            </a:r>
            <a:r>
              <a:rPr lang="cs-CZ" b="1" dirty="0" smtClean="0"/>
              <a:t>1 GJ</a:t>
            </a:r>
            <a:endParaRPr lang="cs-CZ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899592" y="1700809"/>
            <a:ext cx="7848873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Z 67/2013 Sb.: Zákon, kterým se upravují některé otázky související </a:t>
            </a:r>
            <a:br>
              <a:rPr lang="cs-CZ" sz="2000" b="1" dirty="0" smtClean="0"/>
            </a:br>
            <a:r>
              <a:rPr lang="cs-CZ" sz="2000" b="1" dirty="0" smtClean="0"/>
              <a:t>s poskytováním  plnění spojených s užíváním bytů a nebytových prostorů v domě s byty</a:t>
            </a:r>
            <a:r>
              <a:rPr lang="cs-CZ" sz="2000" b="1" dirty="0" smtClean="0">
                <a:solidFill>
                  <a:srgbClr val="FF0000"/>
                </a:solidFill>
              </a:rPr>
              <a:t>, a jeho novela Z 104/2015 Sb.:</a:t>
            </a:r>
          </a:p>
          <a:p>
            <a:r>
              <a:rPr lang="cs-CZ" sz="2000" b="1" dirty="0" smtClean="0"/>
              <a:t> </a:t>
            </a:r>
          </a:p>
          <a:p>
            <a:r>
              <a:rPr lang="cs-CZ" sz="2400" b="1" i="1" u="sng" dirty="0" smtClean="0"/>
              <a:t>! Účtování</a:t>
            </a:r>
            <a:r>
              <a:rPr lang="cs-CZ" sz="2400" i="1" u="sng" dirty="0" smtClean="0"/>
              <a:t> – nepřetržitá činnost v účetnictví …( </a:t>
            </a:r>
            <a:r>
              <a:rPr lang="cs-CZ" sz="2400" i="1" u="sng" dirty="0" smtClean="0">
                <a:solidFill>
                  <a:srgbClr val="FF0000"/>
                </a:solidFill>
              </a:rPr>
              <a:t>dle ERÚ</a:t>
            </a:r>
            <a:r>
              <a:rPr lang="cs-CZ" sz="2400" i="1" u="sng" dirty="0" smtClean="0"/>
              <a:t>…. ) !</a:t>
            </a:r>
          </a:p>
          <a:p>
            <a:endParaRPr lang="cs-CZ" sz="2000" dirty="0" smtClean="0"/>
          </a:p>
          <a:p>
            <a:r>
              <a:rPr lang="cs-CZ" sz="2400" b="1" dirty="0" smtClean="0">
                <a:solidFill>
                  <a:srgbClr val="FF0000"/>
                </a:solidFill>
              </a:rPr>
              <a:t>Rozúčtování</a:t>
            </a:r>
            <a:r>
              <a:rPr lang="cs-CZ" sz="2400" b="1" dirty="0" smtClean="0"/>
              <a:t> </a:t>
            </a:r>
            <a:r>
              <a:rPr lang="cs-CZ" sz="2000" dirty="0" smtClean="0"/>
              <a:t>-  </a:t>
            </a:r>
            <a:r>
              <a:rPr lang="cs-CZ" sz="2000" dirty="0" smtClean="0">
                <a:solidFill>
                  <a:srgbClr val="FF0000"/>
                </a:solidFill>
              </a:rPr>
              <a:t>„vyčíslení výše nákladů za poskytované služby v daném zúčtovacím období </a:t>
            </a:r>
            <a:r>
              <a:rPr lang="cs-CZ" sz="2000" u="sng" dirty="0" smtClean="0">
                <a:solidFill>
                  <a:srgbClr val="FF0000"/>
                </a:solidFill>
              </a:rPr>
              <a:t>pro jednotlivé příjemce</a:t>
            </a:r>
            <a:r>
              <a:rPr lang="cs-CZ" sz="2000" dirty="0" smtClean="0">
                <a:solidFill>
                  <a:srgbClr val="FF0000"/>
                </a:solidFill>
              </a:rPr>
              <a:t> </a:t>
            </a:r>
            <a:r>
              <a:rPr lang="cs-CZ" sz="2000" dirty="0" smtClean="0"/>
              <a:t>služeb a způsob rozdělení nákladů na služby“ dle Zák. 67/2013 Sb., kterým se upravují některé otázky související s poskytováním plnění spojených s užíváním bytů a nebytových prostorů v domě s byty </a:t>
            </a:r>
            <a:r>
              <a:rPr lang="cs-CZ" sz="2400" dirty="0" smtClean="0"/>
              <a:t>…</a:t>
            </a:r>
            <a:r>
              <a:rPr lang="cs-CZ" sz="2800" b="1" dirty="0" smtClean="0">
                <a:solidFill>
                  <a:srgbClr val="FF0000"/>
                </a:solidFill>
              </a:rPr>
              <a:t>PO „UJEDNÁNÍ,“ </a:t>
            </a:r>
          </a:p>
          <a:p>
            <a:r>
              <a:rPr lang="cs-CZ" sz="2800" b="1" dirty="0" smtClean="0">
                <a:solidFill>
                  <a:srgbClr val="FF0000"/>
                </a:solidFill>
              </a:rPr>
              <a:t>DLE „PRAVIDEL,“ jež musí příjemce (spotřebitel) obdržet  před daným obdobím !!! </a:t>
            </a:r>
            <a:r>
              <a:rPr lang="cs-CZ" sz="2800" b="1" dirty="0" smtClean="0">
                <a:solidFill>
                  <a:srgbClr val="7030A0"/>
                </a:solidFill>
              </a:rPr>
              <a:t>- Bude problém.</a:t>
            </a:r>
            <a:endParaRPr lang="cs-CZ" sz="2800" b="1" dirty="0" smtClean="0">
              <a:solidFill>
                <a:srgbClr val="FF0000"/>
              </a:solidFill>
            </a:endParaRPr>
          </a:p>
          <a:p>
            <a:endParaRPr lang="cs-CZ" sz="2000" b="1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60754-9349-4A65-86BF-8D3E12E4C347}" type="slidenum">
              <a:rPr lang="cs-CZ" smtClean="0"/>
              <a:pPr/>
              <a:t>2</a:t>
            </a:fld>
            <a:endParaRPr lang="cs-CZ" dirty="0"/>
          </a:p>
        </p:txBody>
      </p:sp>
    </p:spTree>
  </p:cSld>
  <p:clrMapOvr>
    <a:masterClrMapping/>
  </p:clrMapOvr>
  <p:transition>
    <p:wipe dir="d"/>
    <p:sndAc>
      <p:stSnd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568952" cy="1354162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cs-CZ" sz="4000" b="1" dirty="0" smtClean="0"/>
              <a:t>Návod  při  „účtování  tepla“:</a:t>
            </a:r>
            <a:endParaRPr lang="cs-CZ" b="1" dirty="0"/>
          </a:p>
        </p:txBody>
      </p:sp>
      <p:sp>
        <p:nvSpPr>
          <p:cNvPr id="4" name="Obdélník 3"/>
          <p:cNvSpPr/>
          <p:nvPr/>
        </p:nvSpPr>
        <p:spPr>
          <a:xfrm>
            <a:off x="323528" y="1700808"/>
            <a:ext cx="8568952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4000" b="1" dirty="0" smtClean="0"/>
              <a:t> 9.)	Po „rozúčtování r. 2016“ </a:t>
            </a:r>
            <a:r>
              <a:rPr lang="cs-CZ" sz="4000" b="1" dirty="0" smtClean="0">
                <a:solidFill>
                  <a:srgbClr val="7030A0"/>
                </a:solidFill>
              </a:rPr>
              <a:t>budou spory o hodnoty z PENB a z Rozúčtování </a:t>
            </a:r>
          </a:p>
          <a:p>
            <a:r>
              <a:rPr lang="cs-CZ" sz="4000" b="1" dirty="0" smtClean="0"/>
              <a:t>dle vyhl. 69/2015Sb..</a:t>
            </a:r>
          </a:p>
          <a:p>
            <a:pPr lvl="0"/>
            <a:r>
              <a:rPr lang="cs-CZ" sz="4000" b="1" dirty="0" smtClean="0"/>
              <a:t>10.)	</a:t>
            </a:r>
            <a:r>
              <a:rPr lang="cs-CZ" sz="4000" b="1" u="sng" dirty="0" smtClean="0">
                <a:solidFill>
                  <a:srgbClr val="FF0000"/>
                </a:solidFill>
              </a:rPr>
              <a:t>Rizika dluhů snižovat  platbou vyšších záloh</a:t>
            </a:r>
            <a:r>
              <a:rPr lang="cs-CZ" sz="4000" b="1" dirty="0" smtClean="0">
                <a:solidFill>
                  <a:srgbClr val="FF0000"/>
                </a:solidFill>
              </a:rPr>
              <a:t>.</a:t>
            </a:r>
          </a:p>
          <a:p>
            <a:pPr lvl="0"/>
            <a:r>
              <a:rPr lang="cs-CZ" sz="4000" b="1" dirty="0" smtClean="0"/>
              <a:t>11.)	Doporučuji mediátora sporu vymáhání …(právník, exekutor)</a:t>
            </a:r>
            <a:endParaRPr lang="cs-CZ" sz="4000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60754-9349-4A65-86BF-8D3E12E4C347}" type="slidenum">
              <a:rPr lang="cs-CZ" smtClean="0"/>
              <a:pPr/>
              <a:t>20</a:t>
            </a:fld>
            <a:endParaRPr lang="cs-CZ" dirty="0"/>
          </a:p>
        </p:txBody>
      </p:sp>
    </p:spTree>
  </p:cSld>
  <p:clrMapOvr>
    <a:masterClrMapping/>
  </p:clrMapOvr>
  <p:transition>
    <p:wipe dir="d"/>
    <p:sndAc>
      <p:stSnd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568952" cy="1570186"/>
          </a:xfrm>
          <a:solidFill>
            <a:srgbClr val="FFFFCC"/>
          </a:solidFill>
        </p:spPr>
        <p:txBody>
          <a:bodyPr>
            <a:noAutofit/>
          </a:bodyPr>
          <a:lstStyle/>
          <a:p>
            <a:r>
              <a:rPr lang="cs-CZ" sz="4000" b="1" dirty="0" smtClean="0"/>
              <a:t>Rozptyl hodnot PENB (Německo )</a:t>
            </a:r>
            <a:br>
              <a:rPr lang="cs-CZ" sz="4000" b="1" dirty="0" smtClean="0"/>
            </a:br>
            <a:r>
              <a:rPr lang="cs-CZ" sz="4000" b="1" dirty="0" smtClean="0"/>
              <a:t>od 4 zpracovatelů na 1 domě: 40%</a:t>
            </a:r>
            <a:br>
              <a:rPr lang="cs-CZ" sz="4000" b="1" dirty="0" smtClean="0"/>
            </a:br>
            <a:r>
              <a:rPr lang="cs-CZ" sz="1800" dirty="0" smtClean="0"/>
              <a:t>( zdroj: OSMD) </a:t>
            </a:r>
            <a:endParaRPr lang="cs-CZ" b="1" dirty="0"/>
          </a:p>
        </p:txBody>
      </p:sp>
      <p:sp>
        <p:nvSpPr>
          <p:cNvPr id="4" name="Obdélník 3"/>
          <p:cNvSpPr/>
          <p:nvPr/>
        </p:nvSpPr>
        <p:spPr>
          <a:xfrm>
            <a:off x="323528" y="1700808"/>
            <a:ext cx="85689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4000" b="1" dirty="0" smtClean="0"/>
              <a:t> </a:t>
            </a:r>
            <a:endParaRPr lang="cs-CZ" sz="4000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60754-9349-4A65-86BF-8D3E12E4C347}" type="slidenum">
              <a:rPr lang="cs-CZ" smtClean="0"/>
              <a:pPr/>
              <a:t>21</a:t>
            </a:fld>
            <a:endParaRPr lang="cs-CZ" dirty="0"/>
          </a:p>
        </p:txBody>
      </p:sp>
      <p:pic>
        <p:nvPicPr>
          <p:cNvPr id="6" name="Zástupný symbol pro obsah 6" descr="Výstřiže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2348880"/>
            <a:ext cx="8496944" cy="4053840"/>
          </a:xfrm>
          <a:prstGeom prst="rect">
            <a:avLst/>
          </a:prstGeom>
        </p:spPr>
      </p:pic>
    </p:spTree>
  </p:cSld>
  <p:clrMapOvr>
    <a:masterClrMapping/>
  </p:clrMapOvr>
  <p:transition>
    <p:wipe dir="d"/>
    <p:sndAc>
      <p:stSnd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cs-CZ" dirty="0" smtClean="0">
                <a:latin typeface="Arial Black" pitchFamily="34" charset="0"/>
              </a:rPr>
              <a:t>Budoucí konflikty:</a:t>
            </a:r>
            <a:endParaRPr lang="cs-CZ" dirty="0">
              <a:latin typeface="Arial Black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Autofit/>
          </a:bodyPr>
          <a:lstStyle/>
          <a:p>
            <a:r>
              <a:rPr lang="cs-CZ" sz="2400" dirty="0" smtClean="0"/>
              <a:t>Protlačování lobby neefektivních indikátorů (chystanou vyhlášku MPO bude opět novelizovat!) </a:t>
            </a:r>
          </a:p>
          <a:p>
            <a:r>
              <a:rPr lang="cs-CZ" sz="2400" dirty="0" smtClean="0"/>
              <a:t>Nové „Rozúčtování“ podle „Ujednání</a:t>
            </a:r>
            <a:r>
              <a:rPr lang="cs-CZ" sz="2400" dirty="0" smtClean="0"/>
              <a:t>“ po r. 2016/17</a:t>
            </a:r>
            <a:endParaRPr lang="cs-CZ" sz="2400" dirty="0" smtClean="0"/>
          </a:p>
          <a:p>
            <a:r>
              <a:rPr lang="cs-CZ" sz="2400" dirty="0" smtClean="0"/>
              <a:t>Problém PENB – realita a skutečnost</a:t>
            </a:r>
          </a:p>
          <a:p>
            <a:r>
              <a:rPr lang="cs-CZ" sz="2400" dirty="0" smtClean="0"/>
              <a:t>Legislativa  MPO, ERÚ,  SEI </a:t>
            </a:r>
          </a:p>
          <a:p>
            <a:r>
              <a:rPr lang="cs-CZ" sz="2400" dirty="0" smtClean="0"/>
              <a:t>NEJISTOTA CEN, DOTACÍ, PRÁVA, neustálé novely</a:t>
            </a:r>
          </a:p>
          <a:p>
            <a:r>
              <a:rPr lang="cs-CZ" sz="2400" dirty="0" smtClean="0"/>
              <a:t>Přístup k EN stále není zdarma (diskriminace skupin občanů…)</a:t>
            </a:r>
          </a:p>
          <a:p>
            <a:r>
              <a:rPr lang="cs-CZ" sz="2400" b="1" dirty="0" smtClean="0"/>
              <a:t>Mnoho projektů nemá návratnost ani udržitelnost </a:t>
            </a:r>
            <a:r>
              <a:rPr lang="cs-CZ" sz="2400" dirty="0" smtClean="0"/>
              <a:t>(Evropský účetní dvůr)</a:t>
            </a:r>
          </a:p>
          <a:p>
            <a:r>
              <a:rPr lang="cs-CZ" sz="2400" b="1" dirty="0" smtClean="0"/>
              <a:t>KVALITA ŘEMESLA JE HORŠÍ, NEŽ SI DOVEDETE PŘEDSTAVIT</a:t>
            </a:r>
          </a:p>
          <a:p>
            <a:r>
              <a:rPr lang="cs-CZ" sz="2400" b="1" dirty="0" smtClean="0"/>
              <a:t>ŽIVOT, ZDRAVÍ, MAJETEK BUDE OHROŽEN</a:t>
            </a:r>
          </a:p>
          <a:p>
            <a:pPr>
              <a:buNone/>
            </a:pPr>
            <a:r>
              <a:rPr lang="cs-CZ" sz="2400" dirty="0" smtClean="0"/>
              <a:t> </a:t>
            </a:r>
            <a:endParaRPr lang="cs-CZ" sz="24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60754-9349-4A65-86BF-8D3E12E4C347}" type="slidenum">
              <a:rPr lang="cs-CZ" smtClean="0"/>
              <a:pPr/>
              <a:t>22</a:t>
            </a:fld>
            <a:endParaRPr lang="cs-CZ" dirty="0"/>
          </a:p>
        </p:txBody>
      </p:sp>
    </p:spTree>
  </p:cSld>
  <p:clrMapOvr>
    <a:masterClrMapping/>
  </p:clrMapOvr>
  <p:transition>
    <p:wipe dir="d"/>
    <p:sndAc>
      <p:stSnd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143000"/>
          </a:xfrm>
          <a:solidFill>
            <a:schemeClr val="bg2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cs-CZ" dirty="0" smtClean="0"/>
              <a:t>Zjištění časů NT u HDO </a:t>
            </a:r>
            <a:r>
              <a:rPr lang="cs-CZ" sz="1800" dirty="0" smtClean="0"/>
              <a:t>( zdroj: PRE, 11.2015)</a:t>
            </a:r>
            <a:endParaRPr lang="cs-CZ" sz="1800" dirty="0"/>
          </a:p>
        </p:txBody>
      </p:sp>
      <p:pic>
        <p:nvPicPr>
          <p:cNvPr id="5" name="Zástupný symbol pro obsah 4" descr="PRE HDO Výstřižek XI. 2015 v2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251520" y="1268760"/>
            <a:ext cx="8640959" cy="4709120"/>
          </a:xfrm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60754-9349-4A65-86BF-8D3E12E4C347}" type="slidenum">
              <a:rPr lang="cs-CZ" smtClean="0"/>
              <a:pPr/>
              <a:t>23</a:t>
            </a:fld>
            <a:endParaRPr lang="cs-CZ" dirty="0"/>
          </a:p>
        </p:txBody>
      </p:sp>
    </p:spTree>
  </p:cSld>
  <p:clrMapOvr>
    <a:masterClrMapping/>
  </p:clrMapOvr>
  <p:transition>
    <p:wipe dir="d"/>
    <p:sndAc>
      <p:stSnd>
        <p:snd r:embed="rId3" name="coin.wav"/>
      </p:stSnd>
    </p:sndAc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467544" y="404664"/>
            <a:ext cx="8208912" cy="3600400"/>
          </a:xfrm>
        </p:spPr>
        <p:txBody>
          <a:bodyPr>
            <a:normAutofit fontScale="90000"/>
          </a:bodyPr>
          <a:lstStyle/>
          <a:p>
            <a:pPr algn="l"/>
            <a:r>
              <a:rPr lang="cs-CZ" sz="4000" dirty="0" smtClean="0"/>
              <a:t>                         </a:t>
            </a:r>
            <a:r>
              <a:rPr lang="cs-CZ" sz="2700" b="1" dirty="0" smtClean="0"/>
              <a:t>(asi) 27. Školení topenářů 2016 Kutná Hora</a:t>
            </a:r>
            <a:br>
              <a:rPr lang="cs-CZ" sz="2700" b="1" dirty="0" smtClean="0"/>
            </a:br>
            <a:r>
              <a:rPr lang="cs-CZ" sz="2700" b="1" dirty="0" smtClean="0"/>
              <a:t>                                                                                11. až 12. října 2016</a:t>
            </a:r>
            <a:br>
              <a:rPr lang="cs-CZ" sz="2700" b="1" dirty="0" smtClean="0"/>
            </a:br>
            <a:r>
              <a:rPr lang="cs-CZ" sz="5300" b="1" i="1" dirty="0" smtClean="0">
                <a:solidFill>
                  <a:srgbClr val="00B050"/>
                </a:solidFill>
              </a:rPr>
              <a:t>Děkuji za pozornost, </a:t>
            </a:r>
            <a:br>
              <a:rPr lang="cs-CZ" sz="5300" b="1" i="1" dirty="0" smtClean="0">
                <a:solidFill>
                  <a:srgbClr val="00B050"/>
                </a:solidFill>
              </a:rPr>
            </a:br>
            <a:r>
              <a:rPr lang="cs-CZ" sz="5300" b="1" i="1" dirty="0" smtClean="0">
                <a:solidFill>
                  <a:srgbClr val="00B050"/>
                </a:solidFill>
              </a:rPr>
              <a:t>přeji </a:t>
            </a:r>
            <a:r>
              <a:rPr lang="cs-CZ" sz="5300" b="1" i="1" dirty="0">
                <a:solidFill>
                  <a:srgbClr val="00B050"/>
                </a:solidFill>
              </a:rPr>
              <a:t>Vám </a:t>
            </a:r>
            <a:r>
              <a:rPr lang="cs-CZ" sz="5300" b="1" i="1" dirty="0" smtClean="0">
                <a:solidFill>
                  <a:srgbClr val="00B050"/>
                </a:solidFill>
              </a:rPr>
              <a:t>příjemné  „Š.T. 2016“</a:t>
            </a:r>
            <a:br>
              <a:rPr lang="cs-CZ" sz="5300" b="1" i="1" dirty="0" smtClean="0">
                <a:solidFill>
                  <a:srgbClr val="00B050"/>
                </a:solidFill>
              </a:rPr>
            </a:br>
            <a:r>
              <a:rPr lang="cs-CZ" sz="5300" b="1" i="1" dirty="0" smtClean="0">
                <a:solidFill>
                  <a:srgbClr val="00B050"/>
                </a:solidFill>
              </a:rPr>
              <a:t>a mnoho </a:t>
            </a:r>
            <a:r>
              <a:rPr lang="cs-CZ" sz="5300" b="1" i="1" dirty="0">
                <a:solidFill>
                  <a:srgbClr val="00B050"/>
                </a:solidFill>
              </a:rPr>
              <a:t>úspěchů.</a:t>
            </a:r>
            <a:r>
              <a:rPr lang="cs-CZ" sz="4800" b="1" i="1" dirty="0"/>
              <a:t/>
            </a:r>
            <a:br>
              <a:rPr lang="cs-CZ" sz="4800" b="1" i="1" dirty="0"/>
            </a:br>
            <a:r>
              <a:rPr lang="cs-CZ" b="1" cap="all" dirty="0">
                <a:solidFill>
                  <a:srgbClr val="00B050"/>
                </a:solidFill>
              </a:rPr>
              <a:t/>
            </a:r>
            <a:br>
              <a:rPr lang="cs-CZ" b="1" cap="all" dirty="0">
                <a:solidFill>
                  <a:srgbClr val="00B050"/>
                </a:solidFill>
              </a:rPr>
            </a:br>
            <a:endParaRPr lang="cs-CZ" dirty="0">
              <a:solidFill>
                <a:srgbClr val="00B050"/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395536" y="4149080"/>
            <a:ext cx="8208912" cy="2088232"/>
          </a:xfrm>
          <a:noFill/>
        </p:spPr>
        <p:txBody>
          <a:bodyPr>
            <a:normAutofit/>
          </a:bodyPr>
          <a:lstStyle/>
          <a:p>
            <a:r>
              <a:rPr lang="cs-CZ" sz="3600" b="1" dirty="0" smtClean="0">
                <a:solidFill>
                  <a:schemeClr val="tx1"/>
                </a:solidFill>
              </a:rPr>
              <a:t>Ing.  </a:t>
            </a:r>
            <a:r>
              <a:rPr lang="cs-CZ" sz="3600" b="1" dirty="0">
                <a:solidFill>
                  <a:schemeClr val="tx1"/>
                </a:solidFill>
              </a:rPr>
              <a:t>Jaroslav </a:t>
            </a:r>
            <a:r>
              <a:rPr lang="cs-CZ" sz="3600" b="1" dirty="0" smtClean="0">
                <a:solidFill>
                  <a:schemeClr val="tx1"/>
                </a:solidFill>
              </a:rPr>
              <a:t> NOVÁK        m: 776 608 750</a:t>
            </a:r>
          </a:p>
          <a:p>
            <a:r>
              <a:rPr lang="cs-CZ" sz="4000" u="sng" dirty="0" smtClean="0">
                <a:hlinkClick r:id="rId3"/>
              </a:rPr>
              <a:t>2ingjaroslavnovak2@seznam.cz</a:t>
            </a:r>
            <a:endParaRPr lang="cs-CZ" sz="4000" b="1" dirty="0"/>
          </a:p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60754-9349-4A65-86BF-8D3E12E4C347}" type="slidenum">
              <a:rPr lang="cs-CZ" smtClean="0"/>
              <a:pPr/>
              <a:t>24</a:t>
            </a:fld>
            <a:endParaRPr lang="cs-CZ" dirty="0"/>
          </a:p>
        </p:txBody>
      </p:sp>
    </p:spTree>
  </p:cSld>
  <p:clrMapOvr>
    <a:masterClrMapping/>
  </p:clrMapOvr>
  <p:transition>
    <p:wipe dir="d"/>
    <p:sndAc>
      <p:stSnd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ln w="76200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r>
              <a:rPr lang="cs-CZ" sz="4800" b="1" dirty="0" smtClean="0"/>
              <a:t>Milníky v účtování tepla:</a:t>
            </a:r>
            <a:endParaRPr lang="cs-CZ" sz="4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cs-CZ" sz="8000" dirty="0" smtClean="0"/>
              <a:t>1939- Dle Statistické ročenky v ČSR jen 5% bytů s ÚT a TV,</a:t>
            </a:r>
          </a:p>
          <a:p>
            <a:r>
              <a:rPr lang="cs-CZ" sz="9600" dirty="0" smtClean="0"/>
              <a:t>1940- </a:t>
            </a:r>
            <a:r>
              <a:rPr lang="cs-CZ" sz="9600" b="1" dirty="0" smtClean="0"/>
              <a:t>první námitky </a:t>
            </a:r>
            <a:r>
              <a:rPr lang="cs-CZ" sz="9600" dirty="0" smtClean="0"/>
              <a:t>na rozúčtování, (vliv na přežití)              !?!</a:t>
            </a:r>
          </a:p>
          <a:p>
            <a:r>
              <a:rPr lang="cs-CZ" sz="8000" dirty="0" smtClean="0"/>
              <a:t>1949- Deformace trhu a </a:t>
            </a:r>
            <a:r>
              <a:rPr lang="cs-CZ" sz="8000" b="1" dirty="0" smtClean="0"/>
              <a:t>šikana soukromých výrobců </a:t>
            </a:r>
            <a:r>
              <a:rPr lang="cs-CZ" sz="8000" dirty="0" smtClean="0"/>
              <a:t>tepla                        !?!</a:t>
            </a:r>
          </a:p>
          <a:p>
            <a:r>
              <a:rPr lang="cs-CZ" sz="8000" dirty="0" smtClean="0"/>
              <a:t>1957- První známější Vyhl. 197/57 Úředních listů o rozúčtování,</a:t>
            </a:r>
          </a:p>
          <a:p>
            <a:r>
              <a:rPr lang="cs-CZ" sz="8000" dirty="0" smtClean="0"/>
              <a:t>1981- MŠMT vyhlašuje SOČ na téma AZE</a:t>
            </a:r>
          </a:p>
          <a:p>
            <a:r>
              <a:rPr lang="cs-CZ" sz="8000" dirty="0" smtClean="0"/>
              <a:t>1987- cena tepla 21,60Kč/GJ </a:t>
            </a:r>
          </a:p>
          <a:p>
            <a:r>
              <a:rPr lang="cs-CZ" sz="8000" dirty="0" smtClean="0"/>
              <a:t>70tá léta - Počátky chytrých sítí  - HDO v ČSSR  - nadčasovost i v rámci EU !</a:t>
            </a:r>
          </a:p>
          <a:p>
            <a:r>
              <a:rPr lang="cs-CZ" sz="8000" dirty="0" smtClean="0"/>
              <a:t>90tá léta: počátky ukazatele kWh/m</a:t>
            </a:r>
            <a:r>
              <a:rPr lang="cs-CZ" sz="8000" baseline="30000" dirty="0" smtClean="0"/>
              <a:t>2 </a:t>
            </a:r>
          </a:p>
          <a:p>
            <a:r>
              <a:rPr lang="cs-CZ" sz="8000" b="1" dirty="0" smtClean="0">
                <a:solidFill>
                  <a:srgbClr val="FF0000"/>
                </a:solidFill>
              </a:rPr>
              <a:t>Po r. 1992 – ÚS ČR zrušil Vyhl.  „o povinných indikátorech …“                  !?!</a:t>
            </a:r>
          </a:p>
          <a:p>
            <a:r>
              <a:rPr lang="cs-CZ" sz="8000" dirty="0" smtClean="0"/>
              <a:t>kolem r. 1992-3 – státní dotace tepla vlastníkům zdrojů tepla  (přes FÚ) !?!</a:t>
            </a:r>
          </a:p>
          <a:p>
            <a:r>
              <a:rPr lang="cs-CZ" sz="8000" dirty="0" smtClean="0"/>
              <a:t>2000- Zák. 406/2000 a 458/2000 Sb. ruší staré předpisy,</a:t>
            </a:r>
          </a:p>
          <a:p>
            <a:r>
              <a:rPr lang="cs-CZ" sz="8000" dirty="0" smtClean="0"/>
              <a:t>2004 – vstup do EU, notifikace všeho dle Sm. EU 98/48, </a:t>
            </a:r>
          </a:p>
          <a:p>
            <a:r>
              <a:rPr lang="cs-CZ" sz="8000" dirty="0" smtClean="0"/>
              <a:t>2008- Prognózy velké volatility v komoditách a cenách, i paliv</a:t>
            </a:r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60754-9349-4A65-86BF-8D3E12E4C347}" type="slidenum">
              <a:rPr lang="cs-CZ" smtClean="0"/>
              <a:pPr/>
              <a:t>3</a:t>
            </a:fld>
            <a:endParaRPr lang="cs-CZ" dirty="0"/>
          </a:p>
        </p:txBody>
      </p:sp>
    </p:spTree>
  </p:cSld>
  <p:clrMapOvr>
    <a:masterClrMapping/>
  </p:clrMapOvr>
  <p:transition>
    <p:wipe dir="d"/>
    <p:sndAc>
      <p:stSnd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ln w="76200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r>
              <a:rPr lang="cs-CZ" sz="2700" b="1" dirty="0" smtClean="0"/>
              <a:t>pokrač.:    </a:t>
            </a:r>
            <a:r>
              <a:rPr lang="cs-CZ" b="1" dirty="0" smtClean="0"/>
              <a:t>Milníky v účtování tepla: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sz="3800" dirty="0" smtClean="0"/>
              <a:t>2009 - Vliv FVE (AZE) na ceny a HDO                              !?!</a:t>
            </a:r>
          </a:p>
          <a:p>
            <a:r>
              <a:rPr lang="cs-CZ" sz="3800" dirty="0" smtClean="0"/>
              <a:t>2014- NKÚ: …“Nejasnost výchozích cen pro účtování tepla v ČR“….                                                                      !?!</a:t>
            </a:r>
          </a:p>
          <a:p>
            <a:r>
              <a:rPr lang="cs-CZ" sz="3800" dirty="0" smtClean="0"/>
              <a:t>2015 – </a:t>
            </a:r>
            <a:r>
              <a:rPr lang="cs-CZ" sz="3800" b="1" dirty="0" smtClean="0"/>
              <a:t>Novely: zák. 406</a:t>
            </a:r>
            <a:r>
              <a:rPr lang="cs-CZ" sz="3800" dirty="0" smtClean="0"/>
              <a:t>/2000 Sb.</a:t>
            </a:r>
          </a:p>
          <a:p>
            <a:r>
              <a:rPr lang="cs-CZ" sz="3800" b="1" dirty="0" smtClean="0">
                <a:solidFill>
                  <a:srgbClr val="FF0000"/>
                </a:solidFill>
              </a:rPr>
              <a:t>od r. 2016 </a:t>
            </a:r>
            <a:r>
              <a:rPr lang="cs-CZ" sz="3800" dirty="0" smtClean="0"/>
              <a:t>vyhl. 269/2015 Sb. </a:t>
            </a:r>
            <a:r>
              <a:rPr lang="cs-CZ" sz="3800" b="1" dirty="0" smtClean="0">
                <a:solidFill>
                  <a:srgbClr val="FF0000"/>
                </a:solidFill>
              </a:rPr>
              <a:t>zrušuje vyhl. 372/2001 Sb., kterou se stanoví pravidla pro rozúčtování…</a:t>
            </a:r>
          </a:p>
          <a:p>
            <a:r>
              <a:rPr lang="cs-CZ" sz="3800" dirty="0" smtClean="0"/>
              <a:t>2015:  Nové termíny   „Kompetence k bydlení“ </a:t>
            </a:r>
          </a:p>
          <a:p>
            <a:pPr>
              <a:buNone/>
            </a:pPr>
            <a:r>
              <a:rPr lang="cs-CZ" sz="3800" dirty="0" smtClean="0"/>
              <a:t>                a od ÚS „rdousící právní úprava.“</a:t>
            </a:r>
          </a:p>
          <a:p>
            <a:r>
              <a:rPr lang="cs-CZ" sz="3800" dirty="0" smtClean="0"/>
              <a:t>2016:   Bude povinnost ve Sbírce na ÚZ (asi od 2020??)</a:t>
            </a:r>
            <a:endParaRPr lang="cs-CZ" sz="3800" b="1" i="1" u="sng" dirty="0" smtClean="0">
              <a:solidFill>
                <a:srgbClr val="00B0F0"/>
              </a:solidFill>
            </a:endParaRPr>
          </a:p>
          <a:p>
            <a:r>
              <a:rPr lang="cs-CZ" sz="4000" b="1" dirty="0" smtClean="0"/>
              <a:t>ZÁVĚR : CENU 1GJ MOŽNO OBHÁJIT I V TOTALITĚ ! </a:t>
            </a:r>
          </a:p>
          <a:p>
            <a:endParaRPr lang="cs-CZ" sz="3800" dirty="0" smtClean="0"/>
          </a:p>
          <a:p>
            <a:endParaRPr lang="cs-CZ" sz="7200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60754-9349-4A65-86BF-8D3E12E4C347}" type="slidenum">
              <a:rPr lang="cs-CZ" smtClean="0"/>
              <a:pPr/>
              <a:t>4</a:t>
            </a:fld>
            <a:endParaRPr lang="cs-CZ" dirty="0"/>
          </a:p>
        </p:txBody>
      </p:sp>
    </p:spTree>
  </p:cSld>
  <p:clrMapOvr>
    <a:masterClrMapping/>
  </p:clrMapOvr>
  <p:transition>
    <p:wipe dir="d"/>
    <p:sndAc>
      <p:stSnd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solidFill>
            <a:schemeClr val="bg2"/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/>
          <a:lstStyle/>
          <a:p>
            <a:r>
              <a:rPr lang="cs-CZ" b="1" dirty="0" smtClean="0"/>
              <a:t>Neoprávněné získávání energie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- </a:t>
            </a:r>
            <a:r>
              <a:rPr lang="cs-CZ" b="1" dirty="0" smtClean="0"/>
              <a:t>Krádeže</a:t>
            </a:r>
            <a:r>
              <a:rPr lang="cs-CZ" dirty="0" smtClean="0"/>
              <a:t> tuhých paliv, manipulace s daní</a:t>
            </a:r>
          </a:p>
          <a:p>
            <a:r>
              <a:rPr lang="cs-CZ" dirty="0" smtClean="0"/>
              <a:t>- Vrty TČ a kolektory </a:t>
            </a:r>
            <a:r>
              <a:rPr lang="cs-CZ" b="1" dirty="0" smtClean="0"/>
              <a:t>u hranic sousedů </a:t>
            </a:r>
            <a:r>
              <a:rPr lang="cs-CZ" b="1" i="1" dirty="0" smtClean="0"/>
              <a:t>(Novák)</a:t>
            </a:r>
          </a:p>
          <a:p>
            <a:r>
              <a:rPr lang="cs-CZ" dirty="0" smtClean="0"/>
              <a:t>- Přenos tepla </a:t>
            </a:r>
            <a:r>
              <a:rPr lang="cs-CZ" b="1" dirty="0" smtClean="0"/>
              <a:t>vnitřními konstrukcemi </a:t>
            </a:r>
            <a:r>
              <a:rPr lang="cs-CZ" b="1" i="1" dirty="0" smtClean="0"/>
              <a:t>(</a:t>
            </a:r>
            <a:r>
              <a:rPr lang="cs-CZ" b="1" i="1" dirty="0" err="1" smtClean="0"/>
              <a:t>Galád</a:t>
            </a:r>
            <a:r>
              <a:rPr lang="cs-CZ" b="1" i="1" dirty="0" smtClean="0"/>
              <a:t>)</a:t>
            </a:r>
          </a:p>
          <a:p>
            <a:r>
              <a:rPr lang="cs-CZ" dirty="0" smtClean="0"/>
              <a:t>- Sousedé v domě –  </a:t>
            </a:r>
            <a:r>
              <a:rPr lang="cs-CZ" b="1" dirty="0" smtClean="0"/>
              <a:t>přivětrávání</a:t>
            </a:r>
            <a:r>
              <a:rPr lang="cs-CZ" dirty="0" smtClean="0"/>
              <a:t>, kuřáci …</a:t>
            </a:r>
          </a:p>
          <a:p>
            <a:r>
              <a:rPr lang="cs-CZ" dirty="0" smtClean="0"/>
              <a:t>- </a:t>
            </a:r>
            <a:r>
              <a:rPr lang="cs-CZ" b="1" dirty="0" smtClean="0"/>
              <a:t>Neoprávněné odběry </a:t>
            </a:r>
            <a:endParaRPr lang="cs-CZ" dirty="0" smtClean="0"/>
          </a:p>
          <a:p>
            <a:r>
              <a:rPr lang="cs-CZ" b="1" dirty="0" smtClean="0"/>
              <a:t>Nejde jen o teorii přenosu tepla, ale jde</a:t>
            </a:r>
          </a:p>
          <a:p>
            <a:pPr>
              <a:buNone/>
            </a:pPr>
            <a:r>
              <a:rPr lang="cs-CZ" b="1" dirty="0" smtClean="0"/>
              <a:t>          o řešení chudoby v praxi!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60754-9349-4A65-86BF-8D3E12E4C347}" type="slidenum">
              <a:rPr lang="cs-CZ" smtClean="0"/>
              <a:pPr/>
              <a:t>5</a:t>
            </a:fld>
            <a:endParaRPr lang="cs-CZ" dirty="0"/>
          </a:p>
        </p:txBody>
      </p:sp>
    </p:spTree>
  </p:cSld>
  <p:clrMapOvr>
    <a:masterClrMapping/>
  </p:clrMapOvr>
  <p:transition>
    <p:wipe dir="d"/>
    <p:sndAc>
      <p:stSnd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cs-CZ" b="1" dirty="0" smtClean="0"/>
              <a:t>JINÝ rozměr energie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sz="3600" b="1" dirty="0" smtClean="0"/>
              <a:t>Platba za energii jako „nespravedlnost,“</a:t>
            </a:r>
          </a:p>
          <a:p>
            <a:pPr>
              <a:buNone/>
            </a:pPr>
            <a:r>
              <a:rPr lang="cs-CZ" sz="3600" b="1" dirty="0" smtClean="0"/>
              <a:t>	„diskrimi</a:t>
            </a:r>
            <a:r>
              <a:rPr lang="cs-CZ" sz="3600" b="1" u="sng" dirty="0" smtClean="0"/>
              <a:t>naace</a:t>
            </a:r>
            <a:r>
              <a:rPr lang="cs-CZ" sz="3600" b="1" dirty="0" smtClean="0"/>
              <a:t>“</a:t>
            </a:r>
            <a:endParaRPr lang="cs-CZ" dirty="0" smtClean="0"/>
          </a:p>
          <a:p>
            <a:r>
              <a:rPr lang="cs-CZ" dirty="0" smtClean="0"/>
              <a:t>Levná energie   = kvalita života</a:t>
            </a:r>
          </a:p>
          <a:p>
            <a:r>
              <a:rPr lang="cs-CZ" dirty="0" smtClean="0"/>
              <a:t>Energetický čtyřimperativ:</a:t>
            </a:r>
          </a:p>
          <a:p>
            <a:pPr>
              <a:buNone/>
            </a:pPr>
            <a:r>
              <a:rPr lang="cs-CZ" dirty="0" smtClean="0"/>
              <a:t>    Čas  x  peníze  x  ŽP(kvalita) x politika(=naivita) </a:t>
            </a:r>
          </a:p>
          <a:p>
            <a:r>
              <a:rPr lang="cs-CZ" dirty="0" smtClean="0"/>
              <a:t>Chudoba = nedostatek vody, energie…</a:t>
            </a:r>
          </a:p>
          <a:p>
            <a:r>
              <a:rPr lang="cs-CZ" dirty="0" smtClean="0"/>
              <a:t>Politická pseudořešení:  podlehnutí lobbingu výrobců!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60754-9349-4A65-86BF-8D3E12E4C347}" type="slidenum">
              <a:rPr lang="cs-CZ" smtClean="0"/>
              <a:pPr/>
              <a:t>6</a:t>
            </a:fld>
            <a:endParaRPr lang="cs-CZ" dirty="0"/>
          </a:p>
        </p:txBody>
      </p:sp>
    </p:spTree>
  </p:cSld>
  <p:clrMapOvr>
    <a:masterClrMapping/>
  </p:clrMapOvr>
  <p:transition>
    <p:wipe dir="d"/>
    <p:sndAc>
      <p:stSnd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solidFill>
            <a:srgbClr val="FFFFCC"/>
          </a:solidFill>
        </p:spPr>
        <p:txBody>
          <a:bodyPr>
            <a:normAutofit/>
          </a:bodyPr>
          <a:lstStyle/>
          <a:p>
            <a:r>
              <a:rPr lang="cs-CZ" sz="5400" b="1" dirty="0" smtClean="0"/>
              <a:t>Teplo a Kriteria chudoby</a:t>
            </a:r>
            <a:endParaRPr lang="cs-CZ" sz="5400" b="1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958011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cs-CZ" sz="5900" b="1" dirty="0" smtClean="0"/>
              <a:t>	</a:t>
            </a:r>
            <a:r>
              <a:rPr lang="cs-CZ" sz="7200" b="1" dirty="0" smtClean="0"/>
              <a:t>Materiálně deprivovaný </a:t>
            </a:r>
            <a:r>
              <a:rPr lang="cs-CZ" sz="7200" b="1" u="sng" dirty="0" smtClean="0"/>
              <a:t>člověk: </a:t>
            </a:r>
          </a:p>
          <a:p>
            <a:r>
              <a:rPr lang="cs-CZ" sz="5600" dirty="0" smtClean="0"/>
              <a:t>nemůže běžně a bez problémů nahrazovat obnošené oblečení za nové (nikoli </a:t>
            </a:r>
            <a:r>
              <a:rPr lang="cs-CZ" sz="5600" dirty="0" err="1" smtClean="0"/>
              <a:t>secondhandové</a:t>
            </a:r>
            <a:r>
              <a:rPr lang="cs-CZ" sz="5600" dirty="0" smtClean="0"/>
              <a:t>) </a:t>
            </a:r>
          </a:p>
          <a:p>
            <a:r>
              <a:rPr lang="cs-CZ" sz="5600" dirty="0" smtClean="0"/>
              <a:t>nemůže si dovolit každý týden utratit malou sumu peněz pro sebe, aniž by se musel s někým radit </a:t>
            </a:r>
          </a:p>
          <a:p>
            <a:r>
              <a:rPr lang="cs-CZ" sz="5600" dirty="0" smtClean="0"/>
              <a:t>nemá prostředky, aby se pravidelně účastnil volnočasových aktivit a nemůže si dovolit posedět s přáteli či příbuznými u jídla či pití alespoň 1x měsíčně </a:t>
            </a:r>
          </a:p>
          <a:p>
            <a:pPr>
              <a:buNone/>
            </a:pPr>
            <a:r>
              <a:rPr lang="cs-CZ" sz="7200" b="1" dirty="0" smtClean="0"/>
              <a:t>	</a:t>
            </a:r>
            <a:r>
              <a:rPr lang="cs-CZ" sz="9600" b="1" dirty="0" smtClean="0"/>
              <a:t>Materiálně deprivovaná </a:t>
            </a:r>
            <a:r>
              <a:rPr lang="cs-CZ" sz="9600" b="1" u="sng" dirty="0" smtClean="0"/>
              <a:t>domácnost: </a:t>
            </a:r>
            <a:endParaRPr lang="cs-CZ" sz="7200" b="1" u="sng" dirty="0" smtClean="0"/>
          </a:p>
          <a:p>
            <a:r>
              <a:rPr lang="cs-CZ" sz="5600" dirty="0" smtClean="0"/>
              <a:t>nemůže si koupit, když potřebuje, nový nábytek a vyměnit jej za opotřebovaný</a:t>
            </a:r>
          </a:p>
          <a:p>
            <a:r>
              <a:rPr lang="cs-CZ" sz="5600" dirty="0" smtClean="0"/>
              <a:t> nemůže si dovolit jíst maso, drůbež nebo ryby (nebo jejich vegetariánské náhražky) každý druhý den </a:t>
            </a:r>
          </a:p>
          <a:p>
            <a:r>
              <a:rPr lang="cs-CZ" sz="5600" dirty="0" smtClean="0"/>
              <a:t>nemůže zaplatit ročně všem členům domácnosti alespoň týdenní dovolenou mimo domov </a:t>
            </a:r>
          </a:p>
          <a:p>
            <a:r>
              <a:rPr lang="cs-CZ" sz="5600" dirty="0" smtClean="0"/>
              <a:t>nemůže si koupit osobní automobil </a:t>
            </a:r>
          </a:p>
          <a:p>
            <a:r>
              <a:rPr lang="cs-CZ" sz="5600" dirty="0" smtClean="0"/>
              <a:t>nevlastní počítač s připojením k internetu</a:t>
            </a:r>
            <a:endParaRPr lang="cs-CZ" sz="8000" dirty="0" smtClean="0"/>
          </a:p>
          <a:p>
            <a:r>
              <a:rPr lang="cs-CZ" sz="9600" b="1" dirty="0" smtClean="0">
                <a:solidFill>
                  <a:srgbClr val="FF0000"/>
                </a:solidFill>
              </a:rPr>
              <a:t>nemůže dostatečně vytápět byt </a:t>
            </a:r>
          </a:p>
          <a:p>
            <a:r>
              <a:rPr lang="cs-CZ" sz="9600" b="1" dirty="0" smtClean="0">
                <a:solidFill>
                  <a:srgbClr val="FF0000"/>
                </a:solidFill>
              </a:rPr>
              <a:t>nemůže zaplatit neočekávaný výdaj  (9600 Kč v r. 2014) </a:t>
            </a:r>
          </a:p>
          <a:p>
            <a:r>
              <a:rPr lang="cs-CZ" sz="9600" b="1" dirty="0" smtClean="0">
                <a:solidFill>
                  <a:srgbClr val="FF0000"/>
                </a:solidFill>
              </a:rPr>
              <a:t>nemůže hradit náklady spojené s bydlením – nájemné, splátky hypotéky, platby za energie (elektřinu, teplo, plyn a vodu) a splátky ostatních půjček, úvěrů nebo leasingu </a:t>
            </a:r>
          </a:p>
          <a:p>
            <a:pPr>
              <a:buNone/>
            </a:pPr>
            <a:endParaRPr lang="cs-CZ" sz="5600" dirty="0" smtClean="0"/>
          </a:p>
          <a:p>
            <a:pPr>
              <a:buNone/>
            </a:pPr>
            <a:r>
              <a:rPr lang="cs-CZ" sz="5600" dirty="0" smtClean="0"/>
              <a:t>Zdroj: Novinky.cz </a:t>
            </a:r>
          </a:p>
          <a:p>
            <a:endParaRPr lang="cs-CZ" sz="4300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60754-9349-4A65-86BF-8D3E12E4C347}" type="slidenum">
              <a:rPr lang="cs-CZ" smtClean="0"/>
              <a:pPr/>
              <a:t>7</a:t>
            </a:fld>
            <a:endParaRPr lang="cs-CZ" dirty="0"/>
          </a:p>
        </p:txBody>
      </p:sp>
    </p:spTree>
  </p:cSld>
  <p:clrMapOvr>
    <a:masterClrMapping/>
  </p:clrMapOvr>
  <p:transition>
    <p:wipe dir="d"/>
    <p:sndAc>
      <p:stSnd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568952" cy="1296144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cs-CZ" sz="2200" b="1" dirty="0" smtClean="0"/>
              <a:t/>
            </a:r>
            <a:br>
              <a:rPr lang="cs-CZ" sz="2200" b="1" dirty="0" smtClean="0"/>
            </a:br>
            <a:r>
              <a:rPr lang="cs-CZ" b="1" dirty="0" smtClean="0"/>
              <a:t>Domovní řád  x  Domácí  řád </a:t>
            </a:r>
            <a:br>
              <a:rPr lang="cs-CZ" b="1" dirty="0" smtClean="0"/>
            </a:br>
            <a:r>
              <a:rPr lang="cs-CZ" b="1" dirty="0" smtClean="0"/>
              <a:t>	jako „Provozní Návod na bydlení“ </a:t>
            </a:r>
            <a:endParaRPr lang="cs-CZ" sz="53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24536"/>
          </a:xfrm>
        </p:spPr>
        <p:txBody>
          <a:bodyPr>
            <a:normAutofit fontScale="92500" lnSpcReduction="10000"/>
          </a:bodyPr>
          <a:lstStyle/>
          <a:p>
            <a:r>
              <a:rPr lang="cs-CZ" sz="4600" b="1" dirty="0" smtClean="0">
                <a:solidFill>
                  <a:srgbClr val="FF0000"/>
                </a:solidFill>
              </a:rPr>
              <a:t>Domovní řád</a:t>
            </a:r>
            <a:r>
              <a:rPr lang="cs-CZ" sz="4600" dirty="0" smtClean="0">
                <a:solidFill>
                  <a:srgbClr val="FF0000"/>
                </a:solidFill>
              </a:rPr>
              <a:t> </a:t>
            </a:r>
            <a:r>
              <a:rPr lang="cs-CZ" sz="4600" dirty="0" smtClean="0"/>
              <a:t>vydával v </a:t>
            </a:r>
            <a:r>
              <a:rPr lang="cs-CZ" sz="4600" dirty="0" smtClean="0"/>
              <a:t>dobách  totalit </a:t>
            </a:r>
            <a:r>
              <a:rPr lang="cs-CZ" sz="4600" dirty="0" smtClean="0"/>
              <a:t>tzv. Národní výbor. </a:t>
            </a:r>
            <a:r>
              <a:rPr lang="cs-CZ" sz="4600" b="1" dirty="0" smtClean="0">
                <a:solidFill>
                  <a:srgbClr val="FF0000"/>
                </a:solidFill>
              </a:rPr>
              <a:t>Platil pro všechny </a:t>
            </a:r>
            <a:r>
              <a:rPr lang="cs-CZ" sz="4600" b="1" dirty="0" smtClean="0">
                <a:solidFill>
                  <a:srgbClr val="FF0000"/>
                </a:solidFill>
              </a:rPr>
              <a:t>bez </a:t>
            </a:r>
            <a:r>
              <a:rPr lang="cs-CZ" sz="4600" b="1" dirty="0" smtClean="0">
                <a:solidFill>
                  <a:srgbClr val="FF0000"/>
                </a:solidFill>
              </a:rPr>
              <a:t>rozdílu vlastnictví. </a:t>
            </a:r>
            <a:r>
              <a:rPr lang="cs-CZ" sz="4600" dirty="0" smtClean="0"/>
              <a:t>Zrušen byl až v r. 1999.</a:t>
            </a:r>
          </a:p>
          <a:p>
            <a:r>
              <a:rPr lang="cs-CZ" sz="4600" dirty="0" smtClean="0"/>
              <a:t> </a:t>
            </a:r>
            <a:r>
              <a:rPr lang="cs-CZ" sz="4600" b="1" dirty="0" smtClean="0">
                <a:solidFill>
                  <a:srgbClr val="7030A0"/>
                </a:solidFill>
              </a:rPr>
              <a:t>DOMÁCÍ ŘÁD</a:t>
            </a:r>
            <a:r>
              <a:rPr lang="cs-CZ" sz="4600" dirty="0" smtClean="0">
                <a:solidFill>
                  <a:srgbClr val="7030A0"/>
                </a:solidFill>
              </a:rPr>
              <a:t> vydává vlastník nemovitosti. Tečka.</a:t>
            </a:r>
          </a:p>
          <a:p>
            <a:r>
              <a:rPr lang="cs-CZ" sz="4600" dirty="0" smtClean="0">
                <a:solidFill>
                  <a:srgbClr val="C00000"/>
                </a:solidFill>
              </a:rPr>
              <a:t>„ Ujednání“ = souhlas obou stran 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60754-9349-4A65-86BF-8D3E12E4C347}" type="slidenum">
              <a:rPr lang="cs-CZ" smtClean="0"/>
              <a:pPr/>
              <a:t>8</a:t>
            </a:fld>
            <a:endParaRPr lang="cs-CZ" dirty="0"/>
          </a:p>
        </p:txBody>
      </p:sp>
    </p:spTree>
  </p:cSld>
  <p:clrMapOvr>
    <a:masterClrMapping/>
  </p:clrMapOvr>
  <p:transition>
    <p:wipe dir="d"/>
    <p:sndAc>
      <p:stSnd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440160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sz="4900" b="1" dirty="0" smtClean="0"/>
              <a:t>Rizika, havárie ovlivňují </a:t>
            </a:r>
            <a:r>
              <a:rPr lang="cs-CZ" sz="4900" b="1" dirty="0" smtClean="0"/>
              <a:t>cenu 1 GJ </a:t>
            </a:r>
            <a:br>
              <a:rPr lang="cs-CZ" sz="4900" b="1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>
            <a:normAutofit lnSpcReduction="10000"/>
          </a:bodyPr>
          <a:lstStyle/>
          <a:p>
            <a:r>
              <a:rPr lang="cs-CZ" sz="4000" dirty="0" smtClean="0">
                <a:solidFill>
                  <a:srgbClr val="00B0F0"/>
                </a:solidFill>
              </a:rPr>
              <a:t>Zaplavení  - SV, TV, ÚT, odpad, živel</a:t>
            </a:r>
          </a:p>
          <a:p>
            <a:r>
              <a:rPr lang="cs-CZ" sz="4000" dirty="0" smtClean="0">
                <a:solidFill>
                  <a:srgbClr val="FFC000"/>
                </a:solidFill>
              </a:rPr>
              <a:t>Požár</a:t>
            </a:r>
          </a:p>
          <a:p>
            <a:r>
              <a:rPr lang="cs-CZ" sz="4000" dirty="0" smtClean="0">
                <a:solidFill>
                  <a:srgbClr val="FF0000"/>
                </a:solidFill>
              </a:rPr>
              <a:t>Výbuch</a:t>
            </a:r>
          </a:p>
          <a:p>
            <a:r>
              <a:rPr lang="cs-CZ" sz="4000" dirty="0" smtClean="0">
                <a:solidFill>
                  <a:srgbClr val="002060"/>
                </a:solidFill>
              </a:rPr>
              <a:t>Hygiena (plísně, hromadění věcí)</a:t>
            </a:r>
          </a:p>
          <a:p>
            <a:r>
              <a:rPr lang="cs-CZ" sz="4000" dirty="0" smtClean="0">
                <a:solidFill>
                  <a:srgbClr val="7030A0"/>
                </a:solidFill>
              </a:rPr>
              <a:t>Krádeže</a:t>
            </a:r>
          </a:p>
          <a:p>
            <a:r>
              <a:rPr lang="cs-CZ" sz="4000" dirty="0" smtClean="0">
                <a:solidFill>
                  <a:schemeClr val="accent2">
                    <a:lumMod val="50000"/>
                  </a:schemeClr>
                </a:solidFill>
              </a:rPr>
              <a:t>Zanedbaná údržba,opravy</a:t>
            </a:r>
          </a:p>
          <a:p>
            <a:endParaRPr lang="cs-CZ" sz="4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60754-9349-4A65-86BF-8D3E12E4C347}" type="slidenum">
              <a:rPr lang="cs-CZ" smtClean="0"/>
              <a:pPr/>
              <a:t>9</a:t>
            </a:fld>
            <a:endParaRPr lang="cs-CZ" dirty="0"/>
          </a:p>
        </p:txBody>
      </p:sp>
    </p:spTree>
  </p:cSld>
  <p:clrMapOvr>
    <a:masterClrMapping/>
  </p:clrMapOvr>
  <p:transition>
    <p:wipe dir="d"/>
    <p:sndAc>
      <p:stSnd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960</TotalTime>
  <Words>462</Words>
  <Application>Microsoft Office PowerPoint</Application>
  <PresentationFormat>Předvádění na obrazovce (4:3)</PresentationFormat>
  <Paragraphs>174</Paragraphs>
  <Slides>24</Slides>
  <Notes>1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24</vt:i4>
      </vt:variant>
      <vt:variant>
        <vt:lpstr>Vlastní prezentace</vt:lpstr>
      </vt:variant>
      <vt:variant>
        <vt:i4>1</vt:i4>
      </vt:variant>
    </vt:vector>
  </HeadingPairs>
  <TitlesOfParts>
    <vt:vector size="26" baseType="lpstr">
      <vt:lpstr>Motiv sady Office</vt:lpstr>
      <vt:lpstr>                       (asi) 36. Školení topenářů       Š.T. 2016 Kutná Hora                                                                          11. a 12. října 2016  Zkušenosti a budoucnost vytápění:  C   E   N   A      1  G J…?  motto: NKÚ 2014: „v ČR je nejasnost výchozích cen  pro účtování tepla!!“  </vt:lpstr>
      <vt:lpstr>  „Účtování“  a  „rozúčtování“ 1 GJ</vt:lpstr>
      <vt:lpstr>Milníky v účtování tepla:</vt:lpstr>
      <vt:lpstr>pokrač.:    Milníky v účtování tepla: </vt:lpstr>
      <vt:lpstr>Neoprávněné získávání energie</vt:lpstr>
      <vt:lpstr>JINÝ rozměr energie</vt:lpstr>
      <vt:lpstr>Teplo a Kriteria chudoby</vt:lpstr>
      <vt:lpstr> Domovní řád  x  Domácí  řád   jako „Provozní Návod na bydlení“ </vt:lpstr>
      <vt:lpstr> Rizika, havárie ovlivňují cenu 1 GJ  </vt:lpstr>
      <vt:lpstr>Energetické projekty:</vt:lpstr>
      <vt:lpstr>Rizika nejen od státní správy, stanoviska o teple:</vt:lpstr>
      <vt:lpstr>Novinky:</vt:lpstr>
      <vt:lpstr>Snímek 13</vt:lpstr>
      <vt:lpstr>Snímek 14</vt:lpstr>
      <vt:lpstr>Snímek 15</vt:lpstr>
      <vt:lpstr>Snímek 16</vt:lpstr>
      <vt:lpstr>Množství „složitých pojmů“  o vytápění a teplé vodě:</vt:lpstr>
      <vt:lpstr>Návod  při  „účtování  tepla“:</vt:lpstr>
      <vt:lpstr>Návod  při  „účtování  tepla“:</vt:lpstr>
      <vt:lpstr>Návod  při  „účtování  tepla“:</vt:lpstr>
      <vt:lpstr>Rozptyl hodnot PENB (Německo ) od 4 zpracovatelů na 1 domě: 40% ( zdroj: OSMD) </vt:lpstr>
      <vt:lpstr>Budoucí konflikty:</vt:lpstr>
      <vt:lpstr>Zjištění časů NT u HDO ( zdroj: PRE, 11.2015)</vt:lpstr>
      <vt:lpstr>                         (asi) 27. Školení topenářů 2016 Kutná Hora                                                                                 11. až 12. října 2016 Děkuji za pozornost,  přeji Vám příjemné  „Š.T. 2016“ a mnoho úspěchů.  </vt:lpstr>
      <vt:lpstr>Vlastní prezentace 1KH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xx</dc:creator>
  <cp:lastModifiedBy>Jaroslav Novák</cp:lastModifiedBy>
  <cp:revision>110</cp:revision>
  <dcterms:created xsi:type="dcterms:W3CDTF">2013-09-27T18:00:31Z</dcterms:created>
  <dcterms:modified xsi:type="dcterms:W3CDTF">2016-10-10T15:16:25Z</dcterms:modified>
</cp:coreProperties>
</file>