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xls" ContentType="application/vnd.ms-excel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2" r:id="rId2"/>
    <p:sldId id="285" r:id="rId3"/>
    <p:sldId id="271" r:id="rId4"/>
    <p:sldId id="277" r:id="rId5"/>
    <p:sldId id="282" r:id="rId6"/>
    <p:sldId id="287" r:id="rId7"/>
    <p:sldId id="276" r:id="rId8"/>
    <p:sldId id="270" r:id="rId9"/>
    <p:sldId id="273" r:id="rId10"/>
    <p:sldId id="258" r:id="rId11"/>
    <p:sldId id="259" r:id="rId12"/>
    <p:sldId id="279" r:id="rId13"/>
    <p:sldId id="284" r:id="rId14"/>
    <p:sldId id="283" r:id="rId15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1158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C622EC-ECAB-4AA4-A0C2-BBA1E781DBE5}" type="datetimeFigureOut">
              <a:rPr lang="cs-CZ" smtClean="0"/>
              <a:t>9.10.2016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D96D27-22E2-424C-AA50-17AAE642BA03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C622EC-ECAB-4AA4-A0C2-BBA1E781DBE5}" type="datetimeFigureOut">
              <a:rPr lang="cs-CZ" smtClean="0"/>
              <a:t>9.10.2016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D96D27-22E2-424C-AA50-17AAE642BA03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C622EC-ECAB-4AA4-A0C2-BBA1E781DBE5}" type="datetimeFigureOut">
              <a:rPr lang="cs-CZ" smtClean="0"/>
              <a:t>9.10.2016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D96D27-22E2-424C-AA50-17AAE642BA03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C622EC-ECAB-4AA4-A0C2-BBA1E781DBE5}" type="datetimeFigureOut">
              <a:rPr lang="cs-CZ" smtClean="0"/>
              <a:t>9.10.2016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D96D27-22E2-424C-AA50-17AAE642BA03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C622EC-ECAB-4AA4-A0C2-BBA1E781DBE5}" type="datetimeFigureOut">
              <a:rPr lang="cs-CZ" smtClean="0"/>
              <a:t>9.10.2016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D96D27-22E2-424C-AA50-17AAE642BA03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C622EC-ECAB-4AA4-A0C2-BBA1E781DBE5}" type="datetimeFigureOut">
              <a:rPr lang="cs-CZ" smtClean="0"/>
              <a:t>9.10.2016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D96D27-22E2-424C-AA50-17AAE642BA03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C622EC-ECAB-4AA4-A0C2-BBA1E781DBE5}" type="datetimeFigureOut">
              <a:rPr lang="cs-CZ" smtClean="0"/>
              <a:t>9.10.2016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D96D27-22E2-424C-AA50-17AAE642BA03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C622EC-ECAB-4AA4-A0C2-BBA1E781DBE5}" type="datetimeFigureOut">
              <a:rPr lang="cs-CZ" smtClean="0"/>
              <a:t>9.10.2016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D96D27-22E2-424C-AA50-17AAE642BA03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C622EC-ECAB-4AA4-A0C2-BBA1E781DBE5}" type="datetimeFigureOut">
              <a:rPr lang="cs-CZ" smtClean="0"/>
              <a:t>9.10.2016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D96D27-22E2-424C-AA50-17AAE642BA03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C622EC-ECAB-4AA4-A0C2-BBA1E781DBE5}" type="datetimeFigureOut">
              <a:rPr lang="cs-CZ" smtClean="0"/>
              <a:t>9.10.2016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D96D27-22E2-424C-AA50-17AAE642BA03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C622EC-ECAB-4AA4-A0C2-BBA1E781DBE5}" type="datetimeFigureOut">
              <a:rPr lang="cs-CZ" smtClean="0"/>
              <a:t>9.10.2016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D96D27-22E2-424C-AA50-17AAE642BA03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C622EC-ECAB-4AA4-A0C2-BBA1E781DBE5}" type="datetimeFigureOut">
              <a:rPr lang="cs-CZ" smtClean="0"/>
              <a:t>9.10.2016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D96D27-22E2-424C-AA50-17AAE642BA03}" type="slidenum">
              <a:rPr lang="cs-CZ" smtClean="0"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5" Type="http://schemas.openxmlformats.org/officeDocument/2006/relationships/image" Target="../media/image8.emf"/><Relationship Id="rId4" Type="http://schemas.openxmlformats.org/officeDocument/2006/relationships/package" Target="../embeddings/Microsoft_Excel_Worksheet3.xlsx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5" Type="http://schemas.openxmlformats.org/officeDocument/2006/relationships/image" Target="../media/image9.emf"/><Relationship Id="rId4" Type="http://schemas.openxmlformats.org/officeDocument/2006/relationships/package" Target="../embeddings/Microsoft_Excel_Worksheet4.xlsx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5" Type="http://schemas.openxmlformats.org/officeDocument/2006/relationships/image" Target="../media/image10.emf"/><Relationship Id="rId4" Type="http://schemas.openxmlformats.org/officeDocument/2006/relationships/package" Target="../embeddings/Microsoft_Excel_Worksheet5.xlsx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5.emf"/><Relationship Id="rId4" Type="http://schemas.openxmlformats.org/officeDocument/2006/relationships/package" Target="../embeddings/Microsoft_Excel_Worksheet1.xlsx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6.emf"/><Relationship Id="rId4" Type="http://schemas.openxmlformats.org/officeDocument/2006/relationships/package" Target="../embeddings/Microsoft_Excel_Worksheet2.xlsx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7.emf"/><Relationship Id="rId4" Type="http://schemas.openxmlformats.org/officeDocument/2006/relationships/oleObject" Target="../embeddings/Microsoft_Excel_97-2003_Worksheet1.xls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sz="4000" dirty="0" smtClean="0">
                <a:solidFill>
                  <a:srgbClr val="C00000"/>
                </a:solidFill>
              </a:rPr>
              <a:t>Obnova TRV v panelových domech</a:t>
            </a:r>
            <a:br>
              <a:rPr lang="cs-CZ" sz="4000" dirty="0" smtClean="0">
                <a:solidFill>
                  <a:srgbClr val="C00000"/>
                </a:solidFill>
              </a:rPr>
            </a:br>
            <a:r>
              <a:rPr lang="cs-CZ" sz="3600" dirty="0" smtClean="0">
                <a:solidFill>
                  <a:srgbClr val="C00000"/>
                </a:solidFill>
              </a:rPr>
              <a:t>				</a:t>
            </a:r>
            <a:r>
              <a:rPr lang="cs-CZ" sz="2200" dirty="0" smtClean="0">
                <a:solidFill>
                  <a:srgbClr val="C00000"/>
                </a:solidFill>
              </a:rPr>
              <a:t>Ing. Miloš Bajgar</a:t>
            </a:r>
            <a:endParaRPr lang="cs-CZ" sz="2200" dirty="0">
              <a:solidFill>
                <a:srgbClr val="C00000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sz="2800" dirty="0" smtClean="0">
                <a:solidFill>
                  <a:srgbClr val="7030A0"/>
                </a:solidFill>
              </a:rPr>
              <a:t>V přednášce vám odpovím na několik otázek:</a:t>
            </a:r>
          </a:p>
          <a:p>
            <a:r>
              <a:rPr lang="cs-CZ" sz="2800" dirty="0" smtClean="0"/>
              <a:t>Jakou volit tlakovou diferenci na ventilový spodek TRV </a:t>
            </a:r>
            <a:r>
              <a:rPr lang="el-GR" sz="2800" dirty="0"/>
              <a:t>Δ</a:t>
            </a:r>
            <a:r>
              <a:rPr lang="cs-CZ" sz="2800" dirty="0"/>
              <a:t>Ho(kPa</a:t>
            </a:r>
            <a:r>
              <a:rPr lang="cs-CZ" sz="2800" dirty="0" smtClean="0"/>
              <a:t>): 0,5-2-5-8-10-20 </a:t>
            </a:r>
            <a:r>
              <a:rPr lang="cs-CZ" sz="2800" dirty="0"/>
              <a:t>kPa</a:t>
            </a:r>
            <a:r>
              <a:rPr lang="cs-CZ" sz="2800" dirty="0" smtClean="0"/>
              <a:t>?</a:t>
            </a:r>
          </a:p>
          <a:p>
            <a:r>
              <a:rPr lang="cs-CZ" sz="2800" dirty="0" smtClean="0"/>
              <a:t>Existuje nějaká optimální hodnota? </a:t>
            </a:r>
          </a:p>
          <a:p>
            <a:r>
              <a:rPr lang="cs-CZ" sz="2800" dirty="0" smtClean="0"/>
              <a:t>Bude stejná pro různě vysoké domy?</a:t>
            </a:r>
          </a:p>
          <a:p>
            <a:r>
              <a:rPr lang="cs-CZ" sz="2800" dirty="0" smtClean="0"/>
              <a:t>Jak to bude s kolísáním  průtoku na stoupačkách?</a:t>
            </a:r>
          </a:p>
          <a:p>
            <a:r>
              <a:rPr lang="cs-CZ" sz="2800" dirty="0" smtClean="0"/>
              <a:t>Je tlaková diference na patě stoupačky stejná, jako zvolená hodnota </a:t>
            </a:r>
            <a:r>
              <a:rPr lang="el-GR" sz="2800" dirty="0"/>
              <a:t>Δ</a:t>
            </a:r>
            <a:r>
              <a:rPr lang="cs-CZ" sz="2800" dirty="0" smtClean="0"/>
              <a:t>Ho(kPa) na TRV?</a:t>
            </a:r>
          </a:p>
          <a:p>
            <a:r>
              <a:rPr lang="cs-CZ" sz="2800" dirty="0" smtClean="0"/>
              <a:t>Jak počítat TRV když neznáme dimenze stoupaček?</a:t>
            </a:r>
          </a:p>
          <a:p>
            <a:pPr marL="0" indent="0">
              <a:buNone/>
            </a:pPr>
            <a:endParaRPr lang="cs-CZ" sz="2800" dirty="0"/>
          </a:p>
          <a:p>
            <a:endParaRPr lang="cs-CZ" dirty="0"/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00192" y="2564904"/>
            <a:ext cx="1800200" cy="1505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6996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dirty="0" smtClean="0">
                <a:solidFill>
                  <a:srgbClr val="C00000"/>
                </a:solidFill>
              </a:rPr>
              <a:t>Tolerance průtoku podle vyhlášky</a:t>
            </a:r>
            <a:endParaRPr lang="cs-CZ" dirty="0">
              <a:solidFill>
                <a:srgbClr val="C00000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Vyhláška 193/2007 Sb. §7 odst.6: ±15%</a:t>
            </a:r>
            <a:r>
              <a:rPr lang="cs-CZ" dirty="0" smtClean="0"/>
              <a:t> </a:t>
            </a:r>
          </a:p>
          <a:p>
            <a:endParaRPr lang="cs-CZ" dirty="0"/>
          </a:p>
        </p:txBody>
      </p:sp>
      <p:graphicFrame>
        <p:nvGraphicFramePr>
          <p:cNvPr id="2050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28139315"/>
              </p:ext>
            </p:extLst>
          </p:nvPr>
        </p:nvGraphicFramePr>
        <p:xfrm>
          <a:off x="611560" y="2204864"/>
          <a:ext cx="8150539" cy="338437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81" name="Worksheet" r:id="rId4" imgW="3876640" imgH="1609661" progId="Excel.Sheet.12">
                  <p:embed/>
                </p:oleObj>
              </mc:Choice>
              <mc:Fallback>
                <p:oleObj name="Worksheet" r:id="rId4" imgW="3876640" imgH="1609661" progId="Excel.Sheet.12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1560" y="2204864"/>
                        <a:ext cx="8150539" cy="338437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 smtClean="0">
                <a:solidFill>
                  <a:srgbClr val="C00000"/>
                </a:solidFill>
              </a:rPr>
              <a:t>Potřebná tlaková diference na TRV</a:t>
            </a:r>
            <a:br>
              <a:rPr lang="cs-CZ" dirty="0" smtClean="0">
                <a:solidFill>
                  <a:srgbClr val="C00000"/>
                </a:solidFill>
              </a:rPr>
            </a:br>
            <a:r>
              <a:rPr lang="cs-CZ" dirty="0" smtClean="0">
                <a:solidFill>
                  <a:srgbClr val="C00000"/>
                </a:solidFill>
              </a:rPr>
              <a:t>splňující vyhlášku</a:t>
            </a:r>
            <a:endParaRPr lang="cs-CZ" dirty="0">
              <a:solidFill>
                <a:srgbClr val="C00000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67544" y="1628800"/>
            <a:ext cx="8229600" cy="4525963"/>
          </a:xfrm>
        </p:spPr>
        <p:txBody>
          <a:bodyPr/>
          <a:lstStyle/>
          <a:p>
            <a:endParaRPr lang="cs-CZ" dirty="0" smtClean="0"/>
          </a:p>
          <a:p>
            <a:endParaRPr lang="cs-CZ" dirty="0"/>
          </a:p>
        </p:txBody>
      </p:sp>
      <p:graphicFrame>
        <p:nvGraphicFramePr>
          <p:cNvPr id="3075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94369085"/>
              </p:ext>
            </p:extLst>
          </p:nvPr>
        </p:nvGraphicFramePr>
        <p:xfrm>
          <a:off x="467544" y="1844824"/>
          <a:ext cx="8323954" cy="345638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05" name="Worksheet" r:id="rId4" imgW="3876640" imgH="1609661" progId="Excel.Sheet.12">
                  <p:embed/>
                </p:oleObj>
              </mc:Choice>
              <mc:Fallback>
                <p:oleObj name="Worksheet" r:id="rId4" imgW="3876640" imgH="1609661" progId="Excel.Sheet.12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7544" y="1844824"/>
                        <a:ext cx="8323954" cy="345638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3200" dirty="0" smtClean="0">
                <a:solidFill>
                  <a:srgbClr val="C00000"/>
                </a:solidFill>
              </a:rPr>
              <a:t>Metoda variabilní tlakové diference pro TRV na jednotlivých podlažích pro </a:t>
            </a:r>
            <a:r>
              <a:rPr lang="cs-CZ" sz="3200" dirty="0" err="1" smtClean="0">
                <a:solidFill>
                  <a:srgbClr val="C00000"/>
                </a:solidFill>
              </a:rPr>
              <a:t>ΔHo</a:t>
            </a:r>
            <a:r>
              <a:rPr lang="cs-CZ" sz="3200" dirty="0" smtClean="0">
                <a:solidFill>
                  <a:srgbClr val="C00000"/>
                </a:solidFill>
              </a:rPr>
              <a:t>=6,3 kPa </a:t>
            </a:r>
            <a:endParaRPr lang="cs-CZ" sz="3200" dirty="0">
              <a:solidFill>
                <a:srgbClr val="C00000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cs-CZ" dirty="0"/>
              <a:t>Výpočet </a:t>
            </a:r>
            <a:r>
              <a:rPr lang="el-GR" dirty="0"/>
              <a:t>Δ</a:t>
            </a:r>
            <a:r>
              <a:rPr lang="cs-CZ" dirty="0" err="1"/>
              <a:t>Hi</a:t>
            </a:r>
            <a:r>
              <a:rPr lang="cs-CZ" dirty="0"/>
              <a:t>:</a:t>
            </a:r>
          </a:p>
          <a:p>
            <a:r>
              <a:rPr lang="cs-CZ" dirty="0"/>
              <a:t>ΔH1=</a:t>
            </a:r>
            <a:r>
              <a:rPr lang="cs-CZ" dirty="0" err="1"/>
              <a:t>ΔHo</a:t>
            </a:r>
            <a:r>
              <a:rPr lang="cs-CZ" dirty="0"/>
              <a:t>+((</a:t>
            </a:r>
            <a:r>
              <a:rPr lang="cs-CZ" dirty="0" smtClean="0"/>
              <a:t>R*</a:t>
            </a:r>
            <a:r>
              <a:rPr lang="cs-CZ" dirty="0" err="1" smtClean="0"/>
              <a:t>Lc</a:t>
            </a:r>
            <a:r>
              <a:rPr lang="cs-CZ" dirty="0" smtClean="0"/>
              <a:t>)-(</a:t>
            </a:r>
            <a:r>
              <a:rPr lang="cs-CZ" dirty="0"/>
              <a:t>2*R*</a:t>
            </a:r>
            <a:r>
              <a:rPr lang="cs-CZ" dirty="0">
                <a:solidFill>
                  <a:srgbClr val="FF0000"/>
                </a:solidFill>
              </a:rPr>
              <a:t>L1</a:t>
            </a:r>
            <a:r>
              <a:rPr lang="cs-CZ" dirty="0"/>
              <a:t>))/</a:t>
            </a:r>
            <a:r>
              <a:rPr lang="cs-CZ" dirty="0" smtClean="0"/>
              <a:t>1000=8,2 kPa </a:t>
            </a:r>
            <a:endParaRPr lang="cs-CZ" dirty="0"/>
          </a:p>
          <a:p>
            <a:r>
              <a:rPr lang="cs-CZ" dirty="0"/>
              <a:t>ΔH2=</a:t>
            </a:r>
            <a:r>
              <a:rPr lang="cs-CZ" dirty="0" err="1"/>
              <a:t>ΔHo</a:t>
            </a:r>
            <a:r>
              <a:rPr lang="cs-CZ" dirty="0"/>
              <a:t>+((</a:t>
            </a:r>
            <a:r>
              <a:rPr lang="cs-CZ" dirty="0" smtClean="0"/>
              <a:t>R*</a:t>
            </a:r>
            <a:r>
              <a:rPr lang="cs-CZ" dirty="0" err="1" smtClean="0"/>
              <a:t>Lc</a:t>
            </a:r>
            <a:r>
              <a:rPr lang="cs-CZ" dirty="0" smtClean="0"/>
              <a:t>)-(</a:t>
            </a:r>
            <a:r>
              <a:rPr lang="cs-CZ" dirty="0"/>
              <a:t>2*R*</a:t>
            </a:r>
            <a:r>
              <a:rPr lang="cs-CZ" dirty="0">
                <a:solidFill>
                  <a:srgbClr val="FF0000"/>
                </a:solidFill>
              </a:rPr>
              <a:t>L2</a:t>
            </a:r>
            <a:r>
              <a:rPr lang="cs-CZ" dirty="0"/>
              <a:t>))/</a:t>
            </a:r>
            <a:r>
              <a:rPr lang="cs-CZ" dirty="0" smtClean="0"/>
              <a:t>1000=7,6 kPa </a:t>
            </a:r>
            <a:endParaRPr lang="cs-CZ" dirty="0"/>
          </a:p>
          <a:p>
            <a:r>
              <a:rPr lang="cs-CZ" dirty="0"/>
              <a:t>ΔH3=</a:t>
            </a:r>
            <a:r>
              <a:rPr lang="cs-CZ" dirty="0" err="1"/>
              <a:t>ΔHo</a:t>
            </a:r>
            <a:r>
              <a:rPr lang="cs-CZ" dirty="0"/>
              <a:t>+((</a:t>
            </a:r>
            <a:r>
              <a:rPr lang="cs-CZ" dirty="0" smtClean="0"/>
              <a:t>R*</a:t>
            </a:r>
            <a:r>
              <a:rPr lang="cs-CZ" dirty="0" err="1" smtClean="0"/>
              <a:t>Lc</a:t>
            </a:r>
            <a:r>
              <a:rPr lang="cs-CZ" dirty="0" smtClean="0"/>
              <a:t>)-(</a:t>
            </a:r>
            <a:r>
              <a:rPr lang="cs-CZ" dirty="0"/>
              <a:t>2*R*</a:t>
            </a:r>
            <a:r>
              <a:rPr lang="cs-CZ" dirty="0">
                <a:solidFill>
                  <a:srgbClr val="FF0000"/>
                </a:solidFill>
              </a:rPr>
              <a:t>L3</a:t>
            </a:r>
            <a:r>
              <a:rPr lang="cs-CZ" dirty="0"/>
              <a:t>))/</a:t>
            </a:r>
            <a:r>
              <a:rPr lang="cs-CZ" dirty="0" smtClean="0"/>
              <a:t>1000=7,0 kPa </a:t>
            </a:r>
            <a:endParaRPr lang="cs-CZ" dirty="0"/>
          </a:p>
          <a:p>
            <a:r>
              <a:rPr lang="cs-CZ" dirty="0"/>
              <a:t>ΔH4=</a:t>
            </a:r>
            <a:r>
              <a:rPr lang="cs-CZ" dirty="0" err="1"/>
              <a:t>ΔHo</a:t>
            </a:r>
            <a:r>
              <a:rPr lang="cs-CZ" dirty="0"/>
              <a:t>+((</a:t>
            </a:r>
            <a:r>
              <a:rPr lang="cs-CZ" dirty="0" smtClean="0"/>
              <a:t>R*</a:t>
            </a:r>
            <a:r>
              <a:rPr lang="cs-CZ" dirty="0" err="1" smtClean="0"/>
              <a:t>Lc</a:t>
            </a:r>
            <a:r>
              <a:rPr lang="cs-CZ" dirty="0" smtClean="0"/>
              <a:t>)-(</a:t>
            </a:r>
            <a:r>
              <a:rPr lang="cs-CZ" dirty="0"/>
              <a:t>2*R*</a:t>
            </a:r>
            <a:r>
              <a:rPr lang="cs-CZ" dirty="0">
                <a:solidFill>
                  <a:srgbClr val="FF0000"/>
                </a:solidFill>
              </a:rPr>
              <a:t>L4</a:t>
            </a:r>
            <a:r>
              <a:rPr lang="cs-CZ" dirty="0"/>
              <a:t>))/</a:t>
            </a:r>
            <a:r>
              <a:rPr lang="cs-CZ" dirty="0" smtClean="0"/>
              <a:t>1000=6,5 kPa</a:t>
            </a:r>
            <a:endParaRPr lang="cs-CZ" dirty="0"/>
          </a:p>
          <a:p>
            <a:r>
              <a:rPr lang="cs-CZ" dirty="0"/>
              <a:t>Až:</a:t>
            </a:r>
          </a:p>
          <a:p>
            <a:r>
              <a:rPr lang="cs-CZ" dirty="0"/>
              <a:t>ΔH8=</a:t>
            </a:r>
            <a:r>
              <a:rPr lang="cs-CZ" dirty="0" err="1"/>
              <a:t>ΔHo</a:t>
            </a:r>
            <a:r>
              <a:rPr lang="cs-CZ" dirty="0"/>
              <a:t>+((</a:t>
            </a:r>
            <a:r>
              <a:rPr lang="cs-CZ" dirty="0" smtClean="0"/>
              <a:t>R*</a:t>
            </a:r>
            <a:r>
              <a:rPr lang="cs-CZ" dirty="0" err="1" smtClean="0"/>
              <a:t>Lc</a:t>
            </a:r>
            <a:r>
              <a:rPr lang="cs-CZ" dirty="0" smtClean="0"/>
              <a:t>)-(</a:t>
            </a:r>
            <a:r>
              <a:rPr lang="cs-CZ" dirty="0"/>
              <a:t>2*R*</a:t>
            </a:r>
            <a:r>
              <a:rPr lang="cs-CZ" dirty="0">
                <a:solidFill>
                  <a:srgbClr val="FF0000"/>
                </a:solidFill>
              </a:rPr>
              <a:t>L8</a:t>
            </a:r>
            <a:r>
              <a:rPr lang="cs-CZ" dirty="0"/>
              <a:t>))/</a:t>
            </a:r>
            <a:r>
              <a:rPr lang="cs-CZ" dirty="0" smtClean="0"/>
              <a:t>1000=4,2 kPa</a:t>
            </a:r>
            <a:endParaRPr lang="cs-CZ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989510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>
                <a:solidFill>
                  <a:srgbClr val="C00000"/>
                </a:solidFill>
              </a:rPr>
              <a:t>Porovnání průtoků při konstantní a variabilní tlakové diferenci pro TRV</a:t>
            </a:r>
            <a:endParaRPr lang="cs-CZ" dirty="0"/>
          </a:p>
        </p:txBody>
      </p:sp>
      <p:sp>
        <p:nvSpPr>
          <p:cNvPr id="5" name="Zástupný symbol pro obsah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 </a:t>
            </a:r>
            <a:endParaRPr lang="cs-CZ" dirty="0"/>
          </a:p>
        </p:txBody>
      </p:sp>
      <p:graphicFrame>
        <p:nvGraphicFramePr>
          <p:cNvPr id="6" name="Objek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21788976"/>
              </p:ext>
            </p:extLst>
          </p:nvPr>
        </p:nvGraphicFramePr>
        <p:xfrm>
          <a:off x="471843" y="1916832"/>
          <a:ext cx="8395560" cy="381642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475" name="Worksheet" r:id="rId4" imgW="5191070" imgH="1914564" progId="Excel.Sheet.12">
                  <p:embed/>
                </p:oleObj>
              </mc:Choice>
              <mc:Fallback>
                <p:oleObj name="Worksheet" r:id="rId4" imgW="5191070" imgH="1914564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471843" y="1916832"/>
                        <a:ext cx="8395560" cy="381642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654539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>
                <a:solidFill>
                  <a:srgbClr val="C00000"/>
                </a:solidFill>
              </a:rPr>
              <a:t>Závěr</a:t>
            </a:r>
            <a:endParaRPr lang="cs-CZ" dirty="0">
              <a:solidFill>
                <a:srgbClr val="C00000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>
                <a:solidFill>
                  <a:srgbClr val="7030A0"/>
                </a:solidFill>
              </a:rPr>
              <a:t>Konstantní tlaková diference </a:t>
            </a:r>
            <a:r>
              <a:rPr lang="el-GR" dirty="0"/>
              <a:t>Δ</a:t>
            </a:r>
            <a:r>
              <a:rPr lang="cs-CZ" dirty="0" smtClean="0"/>
              <a:t>Ho pro všechna tělesa – kontrolovat </a:t>
            </a:r>
            <a:r>
              <a:rPr lang="el-GR" dirty="0"/>
              <a:t>Δ</a:t>
            </a:r>
            <a:r>
              <a:rPr lang="cs-CZ" dirty="0"/>
              <a:t>q</a:t>
            </a:r>
            <a:r>
              <a:rPr lang="cs-CZ" dirty="0" smtClean="0"/>
              <a:t>(±%) ve vztahu k výšce stoupačky. I tak jsou velké rozdíly v průtocích.</a:t>
            </a:r>
          </a:p>
          <a:p>
            <a:r>
              <a:rPr lang="cs-CZ" dirty="0" smtClean="0">
                <a:solidFill>
                  <a:srgbClr val="7030A0"/>
                </a:solidFill>
              </a:rPr>
              <a:t>Variabilní tlaková diference </a:t>
            </a:r>
            <a:r>
              <a:rPr lang="el-GR" dirty="0"/>
              <a:t>Δ</a:t>
            </a:r>
            <a:r>
              <a:rPr lang="cs-CZ" dirty="0" err="1" smtClean="0"/>
              <a:t>Hi</a:t>
            </a:r>
            <a:r>
              <a:rPr lang="cs-CZ" dirty="0" smtClean="0"/>
              <a:t> pro tělesa na jednotlivých podlažích – 100% průtok u všech těles, tj. nejsou žádné rozdíly v průtocích.</a:t>
            </a:r>
          </a:p>
          <a:p>
            <a:pPr algn="ctr"/>
            <a:r>
              <a:rPr lang="cs-CZ" sz="3600" dirty="0" smtClean="0">
                <a:solidFill>
                  <a:srgbClr val="FF0000"/>
                </a:solidFill>
              </a:rPr>
              <a:t>Děkuji za pozornost</a:t>
            </a:r>
          </a:p>
          <a:p>
            <a:r>
              <a:rPr lang="cs-CZ" dirty="0" smtClean="0"/>
              <a:t>Kutná Hora 12.10.2016	Ing. Miloš Bajgar</a:t>
            </a:r>
            <a:endParaRPr lang="cs-CZ" dirty="0"/>
          </a:p>
          <a:p>
            <a:endParaRPr lang="cs-CZ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775287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2800" dirty="0">
                <a:solidFill>
                  <a:srgbClr val="C00000"/>
                </a:solidFill>
              </a:rPr>
              <a:t>Nový pohled na volbu tlakové diference při výpočtu přednastavení termostatických </a:t>
            </a:r>
            <a:r>
              <a:rPr lang="cs-CZ" sz="2800" dirty="0" smtClean="0">
                <a:solidFill>
                  <a:srgbClr val="C00000"/>
                </a:solidFill>
              </a:rPr>
              <a:t>ventilů         </a:t>
            </a:r>
            <a:endParaRPr lang="cs-CZ" sz="2800" dirty="0">
              <a:solidFill>
                <a:srgbClr val="C00000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cs-CZ" dirty="0" smtClean="0">
                <a:solidFill>
                  <a:srgbClr val="7030A0"/>
                </a:solidFill>
              </a:rPr>
              <a:t>Co známe: </a:t>
            </a:r>
          </a:p>
          <a:p>
            <a:r>
              <a:rPr lang="cs-CZ" dirty="0" smtClean="0"/>
              <a:t>Q(kW) OS, 90/70 °C, </a:t>
            </a:r>
            <a:r>
              <a:rPr lang="cs-CZ" dirty="0" err="1" smtClean="0"/>
              <a:t>mw</a:t>
            </a:r>
            <a:r>
              <a:rPr lang="cs-CZ" dirty="0" smtClean="0"/>
              <a:t>(kg/s), </a:t>
            </a:r>
            <a:r>
              <a:rPr lang="cs-CZ" dirty="0" err="1" smtClean="0"/>
              <a:t>Lc</a:t>
            </a:r>
            <a:r>
              <a:rPr lang="cs-CZ" dirty="0" smtClean="0"/>
              <a:t>(m)</a:t>
            </a:r>
          </a:p>
          <a:p>
            <a:r>
              <a:rPr lang="cs-CZ" dirty="0" smtClean="0">
                <a:solidFill>
                  <a:srgbClr val="7030A0"/>
                </a:solidFill>
              </a:rPr>
              <a:t>Co hledáme</a:t>
            </a:r>
            <a:r>
              <a:rPr lang="cs-CZ" dirty="0" smtClean="0"/>
              <a:t>: tw1 při </a:t>
            </a:r>
            <a:r>
              <a:rPr lang="cs-CZ" dirty="0" err="1" smtClean="0"/>
              <a:t>tz</a:t>
            </a:r>
            <a:r>
              <a:rPr lang="cs-CZ" dirty="0" smtClean="0"/>
              <a:t> (např. při -12 °C)</a:t>
            </a:r>
          </a:p>
          <a:p>
            <a:r>
              <a:rPr lang="cs-CZ" dirty="0" smtClean="0">
                <a:solidFill>
                  <a:srgbClr val="7030A0"/>
                </a:solidFill>
              </a:rPr>
              <a:t>Co budeme počítat</a:t>
            </a:r>
            <a:r>
              <a:rPr lang="cs-CZ" dirty="0" smtClean="0"/>
              <a:t>:</a:t>
            </a:r>
          </a:p>
          <a:p>
            <a:r>
              <a:rPr lang="cs-CZ" dirty="0" smtClean="0"/>
              <a:t>tw2, Q(kW) při tw1, samotížný vztlak, tlakovou ztrátu stoupačky, optimální tlakovou diferenci </a:t>
            </a:r>
            <a:r>
              <a:rPr lang="el-GR" dirty="0"/>
              <a:t>Δ</a:t>
            </a:r>
            <a:r>
              <a:rPr lang="cs-CZ" dirty="0"/>
              <a:t>Ho(kPa) </a:t>
            </a:r>
            <a:endParaRPr lang="cs-CZ" dirty="0" smtClean="0"/>
          </a:p>
          <a:p>
            <a:r>
              <a:rPr lang="cs-CZ" dirty="0" smtClean="0">
                <a:solidFill>
                  <a:srgbClr val="7030A0"/>
                </a:solidFill>
              </a:rPr>
              <a:t>Co budeme sledovat</a:t>
            </a:r>
            <a:r>
              <a:rPr lang="cs-CZ" dirty="0" smtClean="0"/>
              <a:t>:</a:t>
            </a:r>
          </a:p>
          <a:p>
            <a:r>
              <a:rPr lang="cs-CZ" dirty="0" smtClean="0"/>
              <a:t>Kolísání průtoku na stoupačce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700977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 smtClean="0">
                <a:solidFill>
                  <a:srgbClr val="C00000"/>
                </a:solidFill>
              </a:rPr>
              <a:t>Historické měření průtoku na všech tělesech jedné stoupačky</a:t>
            </a:r>
            <a:endParaRPr lang="cs-CZ" dirty="0">
              <a:solidFill>
                <a:srgbClr val="C00000"/>
              </a:solidFill>
            </a:endParaRP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211960" y="1659882"/>
            <a:ext cx="4038600" cy="4525963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cs-CZ" dirty="0" smtClean="0"/>
              <a:t>Co se zjistilo?</a:t>
            </a:r>
          </a:p>
          <a:p>
            <a:pPr marL="0" indent="0">
              <a:buNone/>
            </a:pPr>
            <a:r>
              <a:rPr lang="cs-CZ" dirty="0" smtClean="0"/>
              <a:t>Zvolené </a:t>
            </a:r>
            <a:r>
              <a:rPr lang="el-GR" dirty="0" smtClean="0"/>
              <a:t>Δ</a:t>
            </a:r>
            <a:r>
              <a:rPr lang="cs-CZ" dirty="0"/>
              <a:t>Ho (kPa</a:t>
            </a:r>
            <a:r>
              <a:rPr lang="cs-CZ" dirty="0" smtClean="0"/>
              <a:t>) působí jen v hydraulickém středu stoupačky</a:t>
            </a:r>
            <a:endParaRPr lang="cs-CZ" dirty="0"/>
          </a:p>
          <a:p>
            <a:pPr marL="0" indent="0">
              <a:buNone/>
            </a:pPr>
            <a:r>
              <a:rPr lang="cs-CZ" dirty="0" smtClean="0"/>
              <a:t>            </a:t>
            </a:r>
            <a:r>
              <a:rPr lang="cs-CZ" dirty="0" smtClean="0">
                <a:solidFill>
                  <a:srgbClr val="7030A0"/>
                </a:solidFill>
              </a:rPr>
              <a:t>Díky tomu:</a:t>
            </a:r>
          </a:p>
          <a:p>
            <a:r>
              <a:rPr lang="cs-CZ" dirty="0"/>
              <a:t>U těles se stejným výkonem na stoupačce: </a:t>
            </a:r>
          </a:p>
          <a:p>
            <a:r>
              <a:rPr lang="cs-CZ" dirty="0"/>
              <a:t>Nevyšší </a:t>
            </a:r>
            <a:r>
              <a:rPr lang="el-GR" dirty="0"/>
              <a:t>Δ</a:t>
            </a:r>
            <a:r>
              <a:rPr lang="cs-CZ" dirty="0" err="1"/>
              <a:t>Hi</a:t>
            </a:r>
            <a:r>
              <a:rPr lang="cs-CZ" dirty="0"/>
              <a:t> i průtok je v nejnižším podlaží</a:t>
            </a:r>
          </a:p>
          <a:p>
            <a:r>
              <a:rPr lang="cs-CZ" dirty="0"/>
              <a:t>Nejnižší </a:t>
            </a:r>
            <a:r>
              <a:rPr lang="el-GR" dirty="0"/>
              <a:t>Δ</a:t>
            </a:r>
            <a:r>
              <a:rPr lang="cs-CZ" dirty="0" err="1"/>
              <a:t>Hi</a:t>
            </a:r>
            <a:r>
              <a:rPr lang="cs-CZ" dirty="0"/>
              <a:t> i průtok je v nejvyšším podlaží</a:t>
            </a:r>
          </a:p>
          <a:p>
            <a:endParaRPr lang="cs-CZ" dirty="0"/>
          </a:p>
        </p:txBody>
      </p:sp>
      <p:pic>
        <p:nvPicPr>
          <p:cNvPr id="5" name="Zástupný symbol pro obsah 4"/>
          <p:cNvPicPr>
            <a:picLocks noGrp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1187624" y="2492896"/>
            <a:ext cx="2880320" cy="1728192"/>
          </a:xfrm>
          <a:prstGeom prst="rect">
            <a:avLst/>
          </a:prstGeom>
        </p:spPr>
      </p:pic>
      <p:pic>
        <p:nvPicPr>
          <p:cNvPr id="6" name="Obrázek 5"/>
          <p:cNvPicPr/>
          <p:nvPr/>
        </p:nvPicPr>
        <p:blipFill>
          <a:blip r:embed="rId3"/>
          <a:stretch>
            <a:fillRect/>
          </a:stretch>
        </p:blipFill>
        <p:spPr>
          <a:xfrm rot="10623813">
            <a:off x="1778290" y="3931528"/>
            <a:ext cx="353060" cy="579120"/>
          </a:xfrm>
          <a:prstGeom prst="rect">
            <a:avLst/>
          </a:prstGeom>
        </p:spPr>
      </p:pic>
      <p:pic>
        <p:nvPicPr>
          <p:cNvPr id="7" name="Obrázek 6"/>
          <p:cNvPicPr/>
          <p:nvPr/>
        </p:nvPicPr>
        <p:blipFill>
          <a:blip r:embed="rId4"/>
          <a:stretch>
            <a:fillRect/>
          </a:stretch>
        </p:blipFill>
        <p:spPr>
          <a:xfrm rot="10800000">
            <a:off x="2547398" y="3938922"/>
            <a:ext cx="361950" cy="5803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9422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4000" dirty="0" smtClean="0">
                <a:solidFill>
                  <a:srgbClr val="C00000"/>
                </a:solidFill>
              </a:rPr>
              <a:t>Co se naměřilo?</a:t>
            </a:r>
            <a:endParaRPr lang="cs-CZ" sz="4000" dirty="0">
              <a:solidFill>
                <a:srgbClr val="C00000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 </a:t>
            </a:r>
            <a:endParaRPr lang="cs-CZ" dirty="0"/>
          </a:p>
        </p:txBody>
      </p:sp>
      <p:graphicFrame>
        <p:nvGraphicFramePr>
          <p:cNvPr id="4" name="Objek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96351964"/>
              </p:ext>
            </p:extLst>
          </p:nvPr>
        </p:nvGraphicFramePr>
        <p:xfrm>
          <a:off x="899592" y="1758156"/>
          <a:ext cx="7524288" cy="368706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532" name="Worksheet" r:id="rId4" imgW="4295714" imgH="2105128" progId="Excel.Sheet.12">
                  <p:embed/>
                </p:oleObj>
              </mc:Choice>
              <mc:Fallback>
                <p:oleObj name="Worksheet" r:id="rId4" imgW="4295714" imgH="2105128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899592" y="1758156"/>
                        <a:ext cx="7524288" cy="368706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239599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cs-CZ" sz="3200" dirty="0" smtClean="0">
                <a:solidFill>
                  <a:srgbClr val="C00000"/>
                </a:solidFill>
              </a:rPr>
              <a:t>Jak souvisí </a:t>
            </a:r>
            <a:r>
              <a:rPr lang="el-GR" sz="3200" dirty="0">
                <a:solidFill>
                  <a:srgbClr val="C00000"/>
                </a:solidFill>
              </a:rPr>
              <a:t>Δ</a:t>
            </a:r>
            <a:r>
              <a:rPr lang="cs-CZ" sz="3200" dirty="0" smtClean="0">
                <a:solidFill>
                  <a:srgbClr val="C00000"/>
                </a:solidFill>
              </a:rPr>
              <a:t>q s </a:t>
            </a:r>
            <a:r>
              <a:rPr lang="el-GR" sz="3200" dirty="0">
                <a:solidFill>
                  <a:srgbClr val="C00000"/>
                </a:solidFill>
              </a:rPr>
              <a:t>Δ</a:t>
            </a:r>
            <a:r>
              <a:rPr lang="cs-CZ" sz="3200" dirty="0" smtClean="0">
                <a:solidFill>
                  <a:srgbClr val="C00000"/>
                </a:solidFill>
              </a:rPr>
              <a:t>Ho a </a:t>
            </a:r>
            <a:r>
              <a:rPr lang="cs-CZ" sz="3200" dirty="0" err="1" smtClean="0">
                <a:solidFill>
                  <a:srgbClr val="C00000"/>
                </a:solidFill>
              </a:rPr>
              <a:t>Lc</a:t>
            </a:r>
            <a:r>
              <a:rPr lang="cs-CZ" sz="3200" dirty="0" smtClean="0">
                <a:solidFill>
                  <a:srgbClr val="C00000"/>
                </a:solidFill>
              </a:rPr>
              <a:t>?</a:t>
            </a:r>
            <a:br>
              <a:rPr lang="cs-CZ" sz="3200" dirty="0" smtClean="0">
                <a:solidFill>
                  <a:srgbClr val="C00000"/>
                </a:solidFill>
              </a:rPr>
            </a:br>
            <a:r>
              <a:rPr lang="cs-CZ" sz="3200" dirty="0" err="1" smtClean="0">
                <a:solidFill>
                  <a:srgbClr val="C00000"/>
                </a:solidFill>
              </a:rPr>
              <a:t>Lmax</a:t>
            </a:r>
            <a:r>
              <a:rPr lang="cs-CZ" sz="3200" dirty="0" smtClean="0">
                <a:solidFill>
                  <a:srgbClr val="C00000"/>
                </a:solidFill>
              </a:rPr>
              <a:t> &gt;</a:t>
            </a:r>
            <a:r>
              <a:rPr lang="cs-CZ" sz="3200" dirty="0" err="1" smtClean="0">
                <a:solidFill>
                  <a:srgbClr val="C00000"/>
                </a:solidFill>
              </a:rPr>
              <a:t>Lc</a:t>
            </a:r>
            <a:r>
              <a:rPr lang="cs-CZ" sz="3200" dirty="0" smtClean="0">
                <a:solidFill>
                  <a:srgbClr val="C00000"/>
                </a:solidFill>
              </a:rPr>
              <a:t> = 22*</a:t>
            </a:r>
            <a:r>
              <a:rPr lang="el-GR" sz="3200" dirty="0">
                <a:solidFill>
                  <a:srgbClr val="C00000"/>
                </a:solidFill>
              </a:rPr>
              <a:t>Δ</a:t>
            </a:r>
            <a:r>
              <a:rPr lang="cs-CZ" sz="3200" dirty="0">
                <a:solidFill>
                  <a:srgbClr val="C00000"/>
                </a:solidFill>
              </a:rPr>
              <a:t>q(±%)*</a:t>
            </a:r>
            <a:r>
              <a:rPr lang="el-GR" sz="3200" dirty="0">
                <a:solidFill>
                  <a:srgbClr val="C00000"/>
                </a:solidFill>
              </a:rPr>
              <a:t>Δ</a:t>
            </a:r>
            <a:r>
              <a:rPr lang="cs-CZ" sz="3200" dirty="0">
                <a:solidFill>
                  <a:srgbClr val="C00000"/>
                </a:solidFill>
              </a:rPr>
              <a:t>Ho/R</a:t>
            </a:r>
            <a:br>
              <a:rPr lang="cs-CZ" sz="3200" dirty="0">
                <a:solidFill>
                  <a:srgbClr val="C00000"/>
                </a:solidFill>
              </a:rPr>
            </a:br>
            <a:endParaRPr lang="cs-CZ" sz="3200" dirty="0">
              <a:solidFill>
                <a:srgbClr val="C00000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 </a:t>
            </a:r>
          </a:p>
          <a:p>
            <a:endParaRPr lang="cs-CZ" dirty="0"/>
          </a:p>
        </p:txBody>
      </p:sp>
      <p:graphicFrame>
        <p:nvGraphicFramePr>
          <p:cNvPr id="5" name="Objek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55438958"/>
              </p:ext>
            </p:extLst>
          </p:nvPr>
        </p:nvGraphicFramePr>
        <p:xfrm>
          <a:off x="457200" y="2225564"/>
          <a:ext cx="8265052" cy="390059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61" name="Worksheet" r:id="rId4" imgW="3733890" imgH="1762112" progId="Excel.Sheet.12">
                  <p:embed/>
                </p:oleObj>
              </mc:Choice>
              <mc:Fallback>
                <p:oleObj name="Worksheet" r:id="rId4" imgW="3733890" imgH="1762112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457200" y="2225564"/>
                        <a:ext cx="8265052" cy="390059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704781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>
                <a:solidFill>
                  <a:srgbClr val="C00000"/>
                </a:solidFill>
              </a:rPr>
              <a:t>Tlaková diference na TRV</a:t>
            </a:r>
            <a:endParaRPr lang="cs-CZ" dirty="0">
              <a:solidFill>
                <a:srgbClr val="C00000"/>
              </a:solidFill>
            </a:endParaRP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 smtClean="0">
                <a:solidFill>
                  <a:srgbClr val="7030A0"/>
                </a:solidFill>
              </a:rPr>
              <a:t>Konstantní tlaková diference</a:t>
            </a:r>
            <a:endParaRPr lang="cs-CZ" dirty="0">
              <a:solidFill>
                <a:srgbClr val="7030A0"/>
              </a:solidFill>
            </a:endParaRP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cs-CZ" dirty="0" smtClean="0"/>
              <a:t>Je stejná pro všechna otopná tělesa na stoupačce</a:t>
            </a:r>
            <a:endParaRPr lang="cs-CZ" dirty="0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cs-CZ" dirty="0" smtClean="0">
                <a:solidFill>
                  <a:srgbClr val="7030A0"/>
                </a:solidFill>
              </a:rPr>
              <a:t>Variabilní tlaková diference</a:t>
            </a:r>
            <a:endParaRPr lang="cs-CZ" dirty="0">
              <a:solidFill>
                <a:srgbClr val="7030A0"/>
              </a:solidFill>
            </a:endParaRP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cs-CZ" dirty="0" smtClean="0"/>
              <a:t>Je stejná pro všechna otopná tělesa na jednom podlaží</a:t>
            </a:r>
          </a:p>
          <a:p>
            <a:r>
              <a:rPr lang="cs-CZ" dirty="0" smtClean="0"/>
              <a:t>Je rozdílná (variabilní) pro jednotlivá podlaží</a:t>
            </a:r>
          </a:p>
          <a:p>
            <a:pPr marL="0" indent="0">
              <a:buNone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981509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58393"/>
            <a:ext cx="8229600" cy="1143000"/>
          </a:xfrm>
        </p:spPr>
        <p:txBody>
          <a:bodyPr>
            <a:noAutofit/>
          </a:bodyPr>
          <a:lstStyle/>
          <a:p>
            <a:r>
              <a:rPr lang="cs-CZ" sz="2800" dirty="0" smtClean="0">
                <a:solidFill>
                  <a:srgbClr val="C00000"/>
                </a:solidFill>
              </a:rPr>
              <a:t>Pro tw1=72 °C </a:t>
            </a:r>
            <a:r>
              <a:rPr lang="cs-CZ" sz="2800" dirty="0">
                <a:solidFill>
                  <a:srgbClr val="C00000"/>
                </a:solidFill>
              </a:rPr>
              <a:t>hledáme teplotu </a:t>
            </a:r>
            <a:r>
              <a:rPr lang="cs-CZ" sz="2800" dirty="0" smtClean="0">
                <a:solidFill>
                  <a:srgbClr val="C00000"/>
                </a:solidFill>
              </a:rPr>
              <a:t>zpátečky tw2</a:t>
            </a:r>
            <a:r>
              <a:rPr lang="cs-CZ" sz="2800" dirty="0">
                <a:solidFill>
                  <a:srgbClr val="C00000"/>
                </a:solidFill>
              </a:rPr>
              <a:t> </a:t>
            </a:r>
            <a:r>
              <a:rPr lang="cs-CZ" sz="2800" dirty="0" smtClean="0">
                <a:solidFill>
                  <a:srgbClr val="C00000"/>
                </a:solidFill>
              </a:rPr>
              <a:t>a nový výkon </a:t>
            </a:r>
            <a:r>
              <a:rPr lang="cs-CZ" sz="2800" dirty="0" err="1" smtClean="0">
                <a:solidFill>
                  <a:srgbClr val="C00000"/>
                </a:solidFill>
              </a:rPr>
              <a:t>Qi</a:t>
            </a:r>
            <a:r>
              <a:rPr lang="cs-CZ" sz="2800" dirty="0" smtClean="0">
                <a:solidFill>
                  <a:srgbClr val="C00000"/>
                </a:solidFill>
              </a:rPr>
              <a:t>. Použijeme funkci </a:t>
            </a:r>
            <a:r>
              <a:rPr lang="cs-CZ" sz="2800" dirty="0" err="1" smtClean="0">
                <a:solidFill>
                  <a:srgbClr val="C00000"/>
                </a:solidFill>
              </a:rPr>
              <a:t>Exelu</a:t>
            </a:r>
            <a:r>
              <a:rPr lang="cs-CZ" sz="2800" dirty="0" smtClean="0">
                <a:solidFill>
                  <a:srgbClr val="C00000"/>
                </a:solidFill>
              </a:rPr>
              <a:t> „Řešitel“</a:t>
            </a:r>
            <a:endParaRPr lang="cs-CZ" sz="2800" dirty="0">
              <a:solidFill>
                <a:srgbClr val="C00000"/>
              </a:solidFill>
            </a:endParaRP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 smtClean="0"/>
              <a:t>-12/90/70/100 kW</a:t>
            </a:r>
            <a:endParaRPr lang="cs-CZ" dirty="0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cs-CZ" dirty="0" smtClean="0"/>
              <a:t>-12/72/?/</a:t>
            </a:r>
            <a:r>
              <a:rPr lang="cs-CZ" dirty="0"/>
              <a:t>?</a:t>
            </a:r>
            <a:r>
              <a:rPr lang="cs-CZ" dirty="0" smtClean="0"/>
              <a:t> kW</a:t>
            </a:r>
            <a:endParaRPr lang="cs-CZ" dirty="0"/>
          </a:p>
        </p:txBody>
      </p:sp>
      <p:graphicFrame>
        <p:nvGraphicFramePr>
          <p:cNvPr id="9" name="Zástupný symbol pro obsah 8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val="486286277"/>
              </p:ext>
            </p:extLst>
          </p:nvPr>
        </p:nvGraphicFramePr>
        <p:xfrm>
          <a:off x="4645024" y="2468243"/>
          <a:ext cx="4041775" cy="400113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464579"/>
                <a:gridCol w="472154"/>
                <a:gridCol w="472154"/>
                <a:gridCol w="632888"/>
              </a:tblGrid>
              <a:tr h="331618"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u="none" strike="noStrike" dirty="0">
                          <a:effectLst/>
                        </a:rPr>
                        <a:t>Teplota otopné vody při -12°C </a:t>
                      </a:r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400" u="none" strike="noStrike">
                          <a:effectLst/>
                        </a:rPr>
                        <a:t>°C</a:t>
                      </a:r>
                      <a:endParaRPr lang="cs-CZ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600" b="1" u="none" strike="noStrike" dirty="0">
                          <a:solidFill>
                            <a:srgbClr val="0070C0"/>
                          </a:solidFill>
                          <a:effectLst/>
                        </a:rPr>
                        <a:t>72</a:t>
                      </a:r>
                      <a:endParaRPr lang="cs-CZ" sz="1600" b="1" i="0" u="none" strike="noStrike" dirty="0"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400" u="none" strike="noStrike">
                          <a:effectLst/>
                        </a:rPr>
                        <a:t>tw1</a:t>
                      </a:r>
                      <a:endParaRPr lang="cs-CZ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331618"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u="none" strike="noStrike">
                          <a:effectLst/>
                        </a:rPr>
                        <a:t>Teplota ve vytápěném prostoru</a:t>
                      </a:r>
                      <a:endParaRPr lang="cs-CZ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400" u="none" strike="noStrike">
                          <a:effectLst/>
                        </a:rPr>
                        <a:t>°C</a:t>
                      </a:r>
                      <a:endParaRPr lang="cs-CZ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400" u="none" strike="noStrike">
                          <a:effectLst/>
                        </a:rPr>
                        <a:t>20</a:t>
                      </a:r>
                      <a:endParaRPr lang="cs-CZ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400" u="none" strike="noStrike">
                          <a:effectLst/>
                        </a:rPr>
                        <a:t>tiN</a:t>
                      </a:r>
                      <a:endParaRPr lang="cs-CZ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547169"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u="none" strike="noStrike">
                          <a:effectLst/>
                        </a:rPr>
                        <a:t>Původní rozdíl teplot přívod-zpátečka</a:t>
                      </a:r>
                      <a:endParaRPr lang="cs-CZ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400" u="none" strike="noStrike">
                          <a:effectLst/>
                        </a:rPr>
                        <a:t>K</a:t>
                      </a:r>
                      <a:endParaRPr lang="cs-CZ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400" u="none" strike="noStrike">
                          <a:effectLst/>
                        </a:rPr>
                        <a:t>20,0</a:t>
                      </a:r>
                      <a:endParaRPr lang="cs-CZ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400" u="none" strike="noStrike">
                          <a:effectLst/>
                        </a:rPr>
                        <a:t>tw1N-tw2N</a:t>
                      </a:r>
                      <a:endParaRPr lang="cs-CZ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331618"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u="none" strike="noStrike">
                          <a:effectLst/>
                        </a:rPr>
                        <a:t>Rozdíl teplot přívod-zpátečka</a:t>
                      </a:r>
                      <a:endParaRPr lang="cs-CZ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400" u="none" strike="noStrike">
                          <a:effectLst/>
                        </a:rPr>
                        <a:t>K</a:t>
                      </a:r>
                      <a:endParaRPr lang="cs-CZ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600" b="1" u="none" strike="noStrike" dirty="0">
                          <a:solidFill>
                            <a:srgbClr val="7030A0"/>
                          </a:solidFill>
                          <a:effectLst/>
                        </a:rPr>
                        <a:t>13,7</a:t>
                      </a:r>
                      <a:endParaRPr lang="cs-CZ" sz="1600" b="1" i="0" u="none" strike="noStrike" dirty="0">
                        <a:solidFill>
                          <a:srgbClr val="7030A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400" u="none" strike="noStrike" dirty="0">
                          <a:effectLst/>
                        </a:rPr>
                        <a:t>tw1-tw2</a:t>
                      </a:r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331618"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u="none" strike="noStrike" dirty="0">
                          <a:effectLst/>
                        </a:rPr>
                        <a:t>Teplota zpátečky</a:t>
                      </a:r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400" u="none" strike="noStrike">
                          <a:effectLst/>
                        </a:rPr>
                        <a:t>°C</a:t>
                      </a:r>
                      <a:endParaRPr lang="cs-CZ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400" u="none" strike="noStrike" dirty="0">
                          <a:effectLst/>
                        </a:rPr>
                        <a:t>58,3</a:t>
                      </a:r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400" u="none" strike="noStrike">
                          <a:effectLst/>
                        </a:rPr>
                        <a:t>tw2</a:t>
                      </a:r>
                      <a:endParaRPr lang="cs-CZ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331618"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u="none" strike="noStrike">
                          <a:effectLst/>
                        </a:rPr>
                        <a:t>Střední teplota otopné plochy</a:t>
                      </a:r>
                      <a:endParaRPr lang="cs-CZ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400" u="none" strike="noStrike">
                          <a:effectLst/>
                        </a:rPr>
                        <a:t>°C</a:t>
                      </a:r>
                      <a:endParaRPr lang="cs-CZ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400" u="none" strike="noStrike">
                          <a:effectLst/>
                        </a:rPr>
                        <a:t>64,9</a:t>
                      </a:r>
                      <a:endParaRPr lang="cs-CZ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400" u="none" strike="noStrike">
                          <a:effectLst/>
                        </a:rPr>
                        <a:t>twm1-2</a:t>
                      </a:r>
                      <a:endParaRPr lang="cs-CZ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348198"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u="none" strike="noStrike" dirty="0">
                          <a:effectLst/>
                        </a:rPr>
                        <a:t>Logaritmický rozdíl teplot voda-vzduch</a:t>
                      </a:r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400" u="none" strike="noStrike">
                          <a:effectLst/>
                        </a:rPr>
                        <a:t>K</a:t>
                      </a:r>
                      <a:endParaRPr lang="cs-CZ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400" u="none" strike="noStrike">
                          <a:effectLst/>
                        </a:rPr>
                        <a:t>44,8</a:t>
                      </a:r>
                      <a:endParaRPr lang="cs-CZ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400" u="none" strike="noStrike">
                          <a:effectLst/>
                        </a:rPr>
                        <a:t>tw-ti</a:t>
                      </a:r>
                      <a:endParaRPr lang="cs-CZ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348198"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u="none" strike="noStrike">
                          <a:effectLst/>
                        </a:rPr>
                        <a:t>Skutečný výkon otopné plochy</a:t>
                      </a:r>
                      <a:endParaRPr lang="cs-CZ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400" u="none" strike="noStrike">
                          <a:effectLst/>
                        </a:rPr>
                        <a:t>kW</a:t>
                      </a:r>
                      <a:endParaRPr lang="cs-CZ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4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68,6</a:t>
                      </a:r>
                      <a:endParaRPr lang="cs-CZ" sz="1400" b="1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400" u="none" strike="noStrike">
                          <a:effectLst/>
                        </a:rPr>
                        <a:t>Qi</a:t>
                      </a:r>
                      <a:endParaRPr lang="cs-CZ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331618"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u="none" strike="noStrike">
                          <a:effectLst/>
                        </a:rPr>
                        <a:t>Průtok</a:t>
                      </a:r>
                      <a:endParaRPr lang="cs-CZ" sz="1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400" u="none" strike="noStrike">
                          <a:effectLst/>
                        </a:rPr>
                        <a:t>kg/s</a:t>
                      </a:r>
                      <a:endParaRPr lang="cs-CZ" sz="1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400" u="none" strike="noStrike">
                          <a:effectLst/>
                        </a:rPr>
                        <a:t>1,2</a:t>
                      </a:r>
                      <a:endParaRPr lang="cs-CZ" sz="1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400" u="none" strike="noStrike">
                          <a:effectLst/>
                        </a:rPr>
                        <a:t>mwN</a:t>
                      </a:r>
                      <a:endParaRPr lang="cs-CZ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331618"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u="none" strike="noStrike">
                          <a:effectLst/>
                        </a:rPr>
                        <a:t>Teplota otopné vody při -12°C </a:t>
                      </a:r>
                      <a:endParaRPr lang="cs-CZ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400" u="none" strike="noStrike">
                          <a:effectLst/>
                        </a:rPr>
                        <a:t>°C</a:t>
                      </a:r>
                      <a:endParaRPr lang="cs-CZ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400" u="none" strike="noStrike">
                          <a:effectLst/>
                        </a:rPr>
                        <a:t>72</a:t>
                      </a:r>
                      <a:endParaRPr lang="cs-CZ" sz="1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400" u="none" strike="noStrike">
                          <a:effectLst/>
                        </a:rPr>
                        <a:t>tw1</a:t>
                      </a:r>
                      <a:endParaRPr lang="cs-CZ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348198"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u="none" strike="noStrike">
                          <a:effectLst/>
                        </a:rPr>
                        <a:t>Teplota zpátečky</a:t>
                      </a:r>
                      <a:endParaRPr lang="cs-CZ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400" u="none" strike="noStrike">
                          <a:effectLst/>
                        </a:rPr>
                        <a:t>°C</a:t>
                      </a:r>
                      <a:endParaRPr lang="cs-CZ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600" b="1" u="none" strike="noStrike" dirty="0">
                          <a:solidFill>
                            <a:srgbClr val="0070C0"/>
                          </a:solidFill>
                          <a:effectLst/>
                        </a:rPr>
                        <a:t>58</a:t>
                      </a:r>
                      <a:endParaRPr lang="cs-CZ" sz="1600" b="1" i="0" u="none" strike="noStrike" dirty="0"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400" u="none" strike="noStrike" dirty="0">
                          <a:effectLst/>
                        </a:rPr>
                        <a:t>tw2</a:t>
                      </a:r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graphicFrame>
        <p:nvGraphicFramePr>
          <p:cNvPr id="11" name="Zástupný symbol pro obsah 10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1980250470"/>
              </p:ext>
            </p:extLst>
          </p:nvPr>
        </p:nvGraphicFramePr>
        <p:xfrm>
          <a:off x="508794" y="2468243"/>
          <a:ext cx="3988593" cy="4001137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432150"/>
                <a:gridCol w="465941"/>
                <a:gridCol w="465941"/>
                <a:gridCol w="624561"/>
              </a:tblGrid>
              <a:tr h="535184">
                <a:tc>
                  <a:txBody>
                    <a:bodyPr/>
                    <a:lstStyle/>
                    <a:p>
                      <a:pPr algn="l" fontAlgn="b"/>
                      <a:r>
                        <a:rPr lang="cs-CZ" sz="1600" u="none" strike="noStrike" dirty="0">
                          <a:effectLst/>
                        </a:rPr>
                        <a:t>Instalovaný výkon otopné plochy</a:t>
                      </a:r>
                      <a:endParaRPr lang="cs-CZ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600" u="none" strike="noStrike">
                          <a:effectLst/>
                        </a:rPr>
                        <a:t>kW</a:t>
                      </a:r>
                      <a:endParaRPr lang="cs-C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6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100</a:t>
                      </a:r>
                      <a:endParaRPr lang="cs-CZ" sz="1600" b="1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600" u="none" strike="noStrike" dirty="0">
                          <a:effectLst/>
                        </a:rPr>
                        <a:t>QN</a:t>
                      </a:r>
                      <a:endParaRPr lang="cs-CZ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535184">
                <a:tc>
                  <a:txBody>
                    <a:bodyPr/>
                    <a:lstStyle/>
                    <a:p>
                      <a:pPr algn="l" fontAlgn="b"/>
                      <a:r>
                        <a:rPr lang="cs-CZ" sz="1600" u="none" strike="noStrike">
                          <a:effectLst/>
                        </a:rPr>
                        <a:t>Teplota otopné vody při -12°C </a:t>
                      </a:r>
                      <a:endParaRPr lang="cs-C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600" u="none" strike="noStrike">
                          <a:effectLst/>
                        </a:rPr>
                        <a:t>°C</a:t>
                      </a:r>
                      <a:endParaRPr lang="cs-C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600" b="1" u="none" strike="noStrike" dirty="0">
                          <a:solidFill>
                            <a:srgbClr val="0070C0"/>
                          </a:solidFill>
                          <a:effectLst/>
                        </a:rPr>
                        <a:t>90,0</a:t>
                      </a:r>
                      <a:endParaRPr lang="cs-CZ" sz="1600" b="1" i="0" u="none" strike="noStrike" dirty="0"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600" u="none" strike="noStrike">
                          <a:effectLst/>
                        </a:rPr>
                        <a:t>tw1</a:t>
                      </a:r>
                      <a:endParaRPr lang="cs-C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535184">
                <a:tc>
                  <a:txBody>
                    <a:bodyPr/>
                    <a:lstStyle/>
                    <a:p>
                      <a:pPr algn="l" fontAlgn="b"/>
                      <a:r>
                        <a:rPr lang="cs-CZ" sz="1600" u="none" strike="noStrike">
                          <a:effectLst/>
                        </a:rPr>
                        <a:t>Teplota zpátečky</a:t>
                      </a:r>
                      <a:endParaRPr lang="cs-C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600" u="none" strike="noStrike">
                          <a:effectLst/>
                        </a:rPr>
                        <a:t>°C</a:t>
                      </a:r>
                      <a:endParaRPr lang="cs-C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600" u="none" strike="noStrike">
                          <a:effectLst/>
                        </a:rPr>
                        <a:t>70,0</a:t>
                      </a:r>
                      <a:endParaRPr lang="cs-C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600" u="none" strike="noStrike">
                          <a:effectLst/>
                        </a:rPr>
                        <a:t>tw2</a:t>
                      </a:r>
                      <a:endParaRPr lang="cs-C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509699">
                <a:tc>
                  <a:txBody>
                    <a:bodyPr/>
                    <a:lstStyle/>
                    <a:p>
                      <a:pPr algn="l" fontAlgn="b"/>
                      <a:r>
                        <a:rPr lang="cs-CZ" sz="1600" u="none" strike="noStrike">
                          <a:effectLst/>
                        </a:rPr>
                        <a:t>Teplota ve vytápěném prostoru</a:t>
                      </a:r>
                      <a:endParaRPr lang="cs-C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600" u="none" strike="noStrike">
                          <a:effectLst/>
                        </a:rPr>
                        <a:t>°C</a:t>
                      </a:r>
                      <a:endParaRPr lang="cs-C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800" b="1" u="none" strike="noStrike" dirty="0">
                          <a:solidFill>
                            <a:srgbClr val="7030A0"/>
                          </a:solidFill>
                          <a:effectLst/>
                        </a:rPr>
                        <a:t>20</a:t>
                      </a:r>
                      <a:endParaRPr lang="cs-CZ" sz="1800" b="1" i="0" u="none" strike="noStrike" dirty="0">
                        <a:solidFill>
                          <a:srgbClr val="7030A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600" u="none" strike="noStrike">
                          <a:effectLst/>
                        </a:rPr>
                        <a:t>tiN</a:t>
                      </a:r>
                      <a:endParaRPr lang="cs-C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841003">
                <a:tc>
                  <a:txBody>
                    <a:bodyPr/>
                    <a:lstStyle/>
                    <a:p>
                      <a:pPr algn="l" fontAlgn="b"/>
                      <a:r>
                        <a:rPr lang="cs-CZ" sz="1600" u="none" strike="noStrike">
                          <a:effectLst/>
                        </a:rPr>
                        <a:t>Rozdíl teplot přívod-zpátečka</a:t>
                      </a:r>
                      <a:endParaRPr lang="cs-C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600" u="none" strike="noStrike">
                          <a:effectLst/>
                        </a:rPr>
                        <a:t>K</a:t>
                      </a:r>
                      <a:endParaRPr lang="cs-C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600" u="none" strike="noStrike">
                          <a:effectLst/>
                        </a:rPr>
                        <a:t>20,0</a:t>
                      </a:r>
                      <a:endParaRPr lang="cs-C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600" u="none" strike="noStrike">
                          <a:effectLst/>
                        </a:rPr>
                        <a:t>tw1N-tw2N</a:t>
                      </a:r>
                      <a:endParaRPr lang="cs-C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509699">
                <a:tc>
                  <a:txBody>
                    <a:bodyPr/>
                    <a:lstStyle/>
                    <a:p>
                      <a:pPr algn="l" fontAlgn="b"/>
                      <a:r>
                        <a:rPr lang="cs-CZ" sz="1600" u="none" strike="noStrike">
                          <a:effectLst/>
                        </a:rPr>
                        <a:t>Logaritmický rozdíl teplot voda-vzduch</a:t>
                      </a:r>
                      <a:endParaRPr lang="cs-C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600" u="none" strike="noStrike">
                          <a:effectLst/>
                        </a:rPr>
                        <a:t>°C</a:t>
                      </a:r>
                      <a:endParaRPr lang="cs-C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600" u="none" strike="noStrike">
                          <a:effectLst/>
                        </a:rPr>
                        <a:t>59,4</a:t>
                      </a:r>
                      <a:endParaRPr lang="cs-C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600" u="none" strike="noStrike">
                          <a:effectLst/>
                        </a:rPr>
                        <a:t>twmN</a:t>
                      </a:r>
                      <a:endParaRPr lang="cs-C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535184">
                <a:tc>
                  <a:txBody>
                    <a:bodyPr/>
                    <a:lstStyle/>
                    <a:p>
                      <a:pPr algn="l" fontAlgn="b"/>
                      <a:r>
                        <a:rPr lang="cs-CZ" sz="1600" u="none" strike="noStrike">
                          <a:effectLst/>
                        </a:rPr>
                        <a:t>Průtok</a:t>
                      </a:r>
                      <a:endParaRPr lang="cs-CZ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600" u="none" strike="noStrike">
                          <a:effectLst/>
                        </a:rPr>
                        <a:t>kg/s</a:t>
                      </a:r>
                      <a:endParaRPr lang="cs-CZ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600" u="none" strike="noStrike">
                          <a:effectLst/>
                        </a:rPr>
                        <a:t>1,2</a:t>
                      </a:r>
                      <a:endParaRPr lang="cs-CZ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600" u="none" strike="noStrike" dirty="0" err="1">
                          <a:effectLst/>
                        </a:rPr>
                        <a:t>mwN</a:t>
                      </a:r>
                      <a:endParaRPr lang="cs-CZ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89858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 smtClean="0">
                <a:solidFill>
                  <a:srgbClr val="C00000"/>
                </a:solidFill>
              </a:rPr>
              <a:t>Na čem závisí optimální tlakový rozdíl pro výpočet </a:t>
            </a:r>
            <a:r>
              <a:rPr lang="cs-CZ" dirty="0" err="1" smtClean="0">
                <a:solidFill>
                  <a:srgbClr val="C00000"/>
                </a:solidFill>
              </a:rPr>
              <a:t>Kv</a:t>
            </a:r>
            <a:r>
              <a:rPr lang="cs-CZ" dirty="0" smtClean="0">
                <a:solidFill>
                  <a:srgbClr val="C00000"/>
                </a:solidFill>
              </a:rPr>
              <a:t> ventilového spodku?</a:t>
            </a:r>
            <a:endParaRPr lang="cs-CZ" dirty="0">
              <a:solidFill>
                <a:srgbClr val="C00000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dirty="0" smtClean="0"/>
              <a:t>Výška otopné soustavy 8.NP 1+7*2,8=</a:t>
            </a:r>
            <a:r>
              <a:rPr lang="cs-CZ" dirty="0" smtClean="0">
                <a:solidFill>
                  <a:srgbClr val="FF0000"/>
                </a:solidFill>
              </a:rPr>
              <a:t>20,6 m</a:t>
            </a:r>
          </a:p>
          <a:p>
            <a:r>
              <a:rPr lang="cs-CZ" dirty="0" smtClean="0"/>
              <a:t>Samotížný vztlak -12°C/90/70 °C - 122,4 Pa/m</a:t>
            </a:r>
          </a:p>
          <a:p>
            <a:r>
              <a:rPr lang="cs-CZ" dirty="0" smtClean="0"/>
              <a:t>+12°C – 22,3 Pa/m, průměr 72,3 Pa/m</a:t>
            </a:r>
          </a:p>
          <a:p>
            <a:r>
              <a:rPr lang="cs-CZ" dirty="0" smtClean="0"/>
              <a:t>Skutečnost: -12°C/72/</a:t>
            </a:r>
            <a:r>
              <a:rPr lang="cs-CZ" dirty="0" smtClean="0">
                <a:solidFill>
                  <a:srgbClr val="7030A0"/>
                </a:solidFill>
              </a:rPr>
              <a:t>58</a:t>
            </a:r>
            <a:r>
              <a:rPr lang="cs-CZ" dirty="0" smtClean="0"/>
              <a:t> průměr </a:t>
            </a:r>
            <a:r>
              <a:rPr lang="cs-CZ" dirty="0" smtClean="0">
                <a:solidFill>
                  <a:srgbClr val="FF0000"/>
                </a:solidFill>
              </a:rPr>
              <a:t>50 Pa/m</a:t>
            </a:r>
          </a:p>
          <a:p>
            <a:r>
              <a:rPr lang="cs-CZ" dirty="0" smtClean="0"/>
              <a:t>-12°C/62/52 průměr 38 Pa/m</a:t>
            </a:r>
          </a:p>
          <a:p>
            <a:r>
              <a:rPr lang="cs-CZ" dirty="0" smtClean="0"/>
              <a:t>Měrná tlaková ztráta 1 trubky stoupačky Pa/m</a:t>
            </a:r>
          </a:p>
          <a:p>
            <a:endParaRPr lang="cs-CZ" dirty="0" smtClean="0"/>
          </a:p>
          <a:p>
            <a:pPr marL="3200400" lvl="7" indent="0">
              <a:buNone/>
            </a:pPr>
            <a:endParaRPr lang="cs-CZ" dirty="0" smtClean="0"/>
          </a:p>
          <a:p>
            <a:endParaRPr lang="cs-CZ" dirty="0" smtClean="0"/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sp>
        <p:nvSpPr>
          <p:cNvPr id="10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graphicFrame>
        <p:nvGraphicFramePr>
          <p:cNvPr id="11" name="Objek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62461901"/>
              </p:ext>
            </p:extLst>
          </p:nvPr>
        </p:nvGraphicFramePr>
        <p:xfrm>
          <a:off x="2843808" y="5301208"/>
          <a:ext cx="2819400" cy="1114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49" name="Worksheet" r:id="rId4" imgW="2685932" imgH="1142910" progId="Excel.Sheet.8">
                  <p:embed/>
                </p:oleObj>
              </mc:Choice>
              <mc:Fallback>
                <p:oleObj name="Worksheet" r:id="rId4" imgW="2685932" imgH="1142910" progId="Excel.Sheet.8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43808" y="5301208"/>
                        <a:ext cx="2819400" cy="11144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>
                <a:solidFill>
                  <a:srgbClr val="C00000"/>
                </a:solidFill>
              </a:rPr>
              <a:t>Měrná tlaková ztráta stoupačky</a:t>
            </a:r>
            <a:endParaRPr lang="cs-CZ" dirty="0">
              <a:solidFill>
                <a:srgbClr val="C00000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dirty="0" smtClean="0"/>
              <a:t>Od skutečné tlakové ztráty stoupačky </a:t>
            </a:r>
          </a:p>
          <a:p>
            <a:r>
              <a:rPr lang="cs-CZ" dirty="0" smtClean="0"/>
              <a:t>(2 trubky) odečteme průměrný samotížný vztlak pro parametry otopné vody (72/58 °C)</a:t>
            </a:r>
          </a:p>
          <a:p>
            <a:r>
              <a:rPr lang="cs-CZ" dirty="0" smtClean="0"/>
              <a:t>Průměrná měrná tlaková ztráta stoupačky bude:</a:t>
            </a:r>
          </a:p>
          <a:p>
            <a:r>
              <a:rPr lang="cs-CZ" dirty="0" smtClean="0"/>
              <a:t> R(Pa/m)=2*75-50=</a:t>
            </a:r>
            <a:r>
              <a:rPr lang="cs-CZ" dirty="0" smtClean="0">
                <a:solidFill>
                  <a:srgbClr val="FF0000"/>
                </a:solidFill>
              </a:rPr>
              <a:t>100 Pa/m</a:t>
            </a:r>
          </a:p>
          <a:p>
            <a:endParaRPr lang="cs-CZ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9798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1361</TotalTime>
  <Words>647</Words>
  <Application>Microsoft Office PowerPoint</Application>
  <PresentationFormat>Předvádění na obrazovce (4:3)</PresentationFormat>
  <Paragraphs>139</Paragraphs>
  <Slides>14</Slides>
  <Notes>0</Notes>
  <HiddenSlides>0</HiddenSlides>
  <MMClips>0</MMClips>
  <ScaleCrop>false</ScaleCrop>
  <HeadingPairs>
    <vt:vector size="8" baseType="variant">
      <vt:variant>
        <vt:lpstr>Použitá písma</vt:lpstr>
      </vt:variant>
      <vt:variant>
        <vt:i4>2</vt:i4>
      </vt:variant>
      <vt:variant>
        <vt:lpstr>Motiv</vt:lpstr>
      </vt:variant>
      <vt:variant>
        <vt:i4>1</vt:i4>
      </vt:variant>
      <vt:variant>
        <vt:lpstr>Vložené servery OLE</vt:lpstr>
      </vt:variant>
      <vt:variant>
        <vt:i4>1</vt:i4>
      </vt:variant>
      <vt:variant>
        <vt:lpstr>Nadpisy snímků</vt:lpstr>
      </vt:variant>
      <vt:variant>
        <vt:i4>14</vt:i4>
      </vt:variant>
    </vt:vector>
  </HeadingPairs>
  <TitlesOfParts>
    <vt:vector size="18" baseType="lpstr">
      <vt:lpstr>Arial</vt:lpstr>
      <vt:lpstr>Calibri</vt:lpstr>
      <vt:lpstr>Motiv sady Office</vt:lpstr>
      <vt:lpstr>Worksheet</vt:lpstr>
      <vt:lpstr>Obnova TRV v panelových domech     Ing. Miloš Bajgar</vt:lpstr>
      <vt:lpstr>Nový pohled na volbu tlakové diference při výpočtu přednastavení termostatických ventilů         </vt:lpstr>
      <vt:lpstr>Historické měření průtoku na všech tělesech jedné stoupačky</vt:lpstr>
      <vt:lpstr>Co se naměřilo?</vt:lpstr>
      <vt:lpstr>Jak souvisí Δq s ΔHo a Lc? Lmax &gt;Lc = 22*Δq(±%)*ΔHo/R </vt:lpstr>
      <vt:lpstr>Tlaková diference na TRV</vt:lpstr>
      <vt:lpstr>Pro tw1=72 °C hledáme teplotu zpátečky tw2 a nový výkon Qi. Použijeme funkci Exelu „Řešitel“</vt:lpstr>
      <vt:lpstr>Na čem závisí optimální tlakový rozdíl pro výpočet Kv ventilového spodku?</vt:lpstr>
      <vt:lpstr>Měrná tlaková ztráta stoupačky</vt:lpstr>
      <vt:lpstr>Tolerance průtoku podle vyhlášky</vt:lpstr>
      <vt:lpstr>Potřebná tlaková diference na TRV splňující vyhlášku</vt:lpstr>
      <vt:lpstr>Metoda variabilní tlakové diference pro TRV na jednotlivých podlažích pro ΔHo=6,3 kPa </vt:lpstr>
      <vt:lpstr>Porovnání průtoků při konstantní a variabilní tlakové diferenci pro TRV</vt:lpstr>
      <vt:lpstr>Závěr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Výpočty TRV dříve a nyní</dc:title>
  <dc:creator>User</dc:creator>
  <cp:lastModifiedBy>Miloš Bajgar</cp:lastModifiedBy>
  <cp:revision>82</cp:revision>
  <dcterms:created xsi:type="dcterms:W3CDTF">2015-06-28T15:19:33Z</dcterms:created>
  <dcterms:modified xsi:type="dcterms:W3CDTF">2016-10-09T09:02:54Z</dcterms:modified>
</cp:coreProperties>
</file>