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9" r:id="rId2"/>
    <p:sldId id="256" r:id="rId3"/>
    <p:sldId id="263" r:id="rId4"/>
    <p:sldId id="264" r:id="rId5"/>
    <p:sldId id="278" r:id="rId6"/>
    <p:sldId id="279" r:id="rId7"/>
    <p:sldId id="280" r:id="rId8"/>
    <p:sldId id="281" r:id="rId9"/>
    <p:sldId id="282" r:id="rId10"/>
    <p:sldId id="283" r:id="rId11"/>
    <p:sldId id="262" r:id="rId12"/>
    <p:sldId id="258" r:id="rId13"/>
    <p:sldId id="259" r:id="rId14"/>
    <p:sldId id="260" r:id="rId15"/>
    <p:sldId id="261" r:id="rId16"/>
    <p:sldId id="265" r:id="rId17"/>
    <p:sldId id="266" r:id="rId18"/>
    <p:sldId id="267" r:id="rId19"/>
    <p:sldId id="269" r:id="rId20"/>
    <p:sldId id="270" r:id="rId21"/>
    <p:sldId id="271" r:id="rId22"/>
    <p:sldId id="273" r:id="rId23"/>
    <p:sldId id="288" r:id="rId24"/>
    <p:sldId id="257" r:id="rId25"/>
    <p:sldId id="275" r:id="rId26"/>
    <p:sldId id="276" r:id="rId27"/>
    <p:sldId id="277" r:id="rId28"/>
    <p:sldId id="272" r:id="rId29"/>
    <p:sldId id="274" r:id="rId30"/>
    <p:sldId id="284" r:id="rId31"/>
    <p:sldId id="285" r:id="rId32"/>
    <p:sldId id="286" r:id="rId33"/>
    <p:sldId id="287" r:id="rId3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481A"/>
    <a:srgbClr val="E159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124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FEF4-7D7D-403A-A634-9A44C4FB227C}" type="datetimeFigureOut">
              <a:rPr lang="cs-CZ" smtClean="0"/>
              <a:t>11.10.2016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5C59-13F2-491C-BD65-5F837CCCFD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5845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FEF4-7D7D-403A-A634-9A44C4FB227C}" type="datetimeFigureOut">
              <a:rPr lang="cs-CZ" smtClean="0"/>
              <a:t>11.10.2016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5C59-13F2-491C-BD65-5F837CCCFD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3144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FEF4-7D7D-403A-A634-9A44C4FB227C}" type="datetimeFigureOut">
              <a:rPr lang="cs-CZ" smtClean="0"/>
              <a:t>11.10.2016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5C59-13F2-491C-BD65-5F837CCCFD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1596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FEF4-7D7D-403A-A634-9A44C4FB227C}" type="datetimeFigureOut">
              <a:rPr lang="cs-CZ" smtClean="0"/>
              <a:t>11.10.2016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5C59-13F2-491C-BD65-5F837CCCFD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0711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FEF4-7D7D-403A-A634-9A44C4FB227C}" type="datetimeFigureOut">
              <a:rPr lang="cs-CZ" smtClean="0"/>
              <a:t>11.10.2016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5C59-13F2-491C-BD65-5F837CCCFD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2290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FEF4-7D7D-403A-A634-9A44C4FB227C}" type="datetimeFigureOut">
              <a:rPr lang="cs-CZ" smtClean="0"/>
              <a:t>11.10.2016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5C59-13F2-491C-BD65-5F837CCCFD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2895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FEF4-7D7D-403A-A634-9A44C4FB227C}" type="datetimeFigureOut">
              <a:rPr lang="cs-CZ" smtClean="0"/>
              <a:t>11.10.2016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5C59-13F2-491C-BD65-5F837CCCFD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6580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FEF4-7D7D-403A-A634-9A44C4FB227C}" type="datetimeFigureOut">
              <a:rPr lang="cs-CZ" smtClean="0"/>
              <a:t>11.10.2016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5C59-13F2-491C-BD65-5F837CCCFD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5045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FEF4-7D7D-403A-A634-9A44C4FB227C}" type="datetimeFigureOut">
              <a:rPr lang="cs-CZ" smtClean="0"/>
              <a:t>11.10.2016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5C59-13F2-491C-BD65-5F837CCCFD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6968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FEF4-7D7D-403A-A634-9A44C4FB227C}" type="datetimeFigureOut">
              <a:rPr lang="cs-CZ" smtClean="0"/>
              <a:t>11.10.2016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5C59-13F2-491C-BD65-5F837CCCFD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9467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FEF4-7D7D-403A-A634-9A44C4FB227C}" type="datetimeFigureOut">
              <a:rPr lang="cs-CZ" smtClean="0"/>
              <a:t>11.10.2016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85C59-13F2-491C-BD65-5F837CCCFD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6337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3FEF4-7D7D-403A-A634-9A44C4FB227C}" type="datetimeFigureOut">
              <a:rPr lang="cs-CZ" smtClean="0"/>
              <a:t>11.10.2016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85C59-13F2-491C-BD65-5F837CCCFD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5899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212035" y="715909"/>
            <a:ext cx="864041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>
              <a:buAutoNum type="alphaLcPeriod"/>
            </a:pPr>
            <a:r>
              <a:rPr lang="cs-CZ" sz="1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Návrh </a:t>
            </a:r>
            <a:r>
              <a:rPr lang="cs-CZ" sz="1400" b="1" dirty="0">
                <a:solidFill>
                  <a:srgbClr val="000000"/>
                </a:solidFill>
                <a:latin typeface="Arial" panose="020B0604020202020204" pitchFamily="34" charset="0"/>
              </a:rPr>
              <a:t>na změnu / opravu ČSN 06 </a:t>
            </a:r>
            <a:r>
              <a:rPr lang="cs-CZ" sz="1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0310</a:t>
            </a:r>
          </a:p>
          <a:p>
            <a:pPr marL="342900" indent="-342900">
              <a:buAutoNum type="alphaLcPeriod"/>
            </a:pPr>
            <a:endParaRPr lang="cs-CZ" sz="1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V této normě je v odstavci 6.6 napsáno, že každý zdroj tepla nad 24 kW musí být vybaven zařízením, které ho automaticky odstaví z provozu a teď je tam řada podmínek, které všechny musí být splněny. Přijde vám to adekvátní? Nevíte, odkud to pochází? Je to z českých norem nebo odněkud z venku? </a:t>
            </a:r>
            <a:r>
              <a:rPr lang="cs-CZ" dirty="0" smtClean="0">
                <a:solidFill>
                  <a:srgbClr val="000000"/>
                </a:solidFill>
                <a:latin typeface="Calibri" panose="020F0502020204030204" pitchFamily="34" charset="0"/>
              </a:rPr>
              <a:t>Pokud </a:t>
            </a:r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budu mít malou provozovnu, dílnu, penzion, menší kancelářský objekt, atp. už mi tohle nezvládne standardní regulace kotle dodávaná výrobcem a musím řešit nějaký výrazný nadstandard. Vezměte si jen ta čidla: </a:t>
            </a:r>
          </a:p>
          <a:p>
            <a:endParaRPr lang="cs-CZ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cs-CZ" dirty="0" smtClean="0">
                <a:solidFill>
                  <a:srgbClr val="000000"/>
                </a:solidFill>
                <a:latin typeface="Calibri" panose="020F0502020204030204" pitchFamily="34" charset="0"/>
              </a:rPr>
              <a:t>1</a:t>
            </a:r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. Zaplavení </a:t>
            </a:r>
          </a:p>
          <a:p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2. Max. teplota </a:t>
            </a:r>
          </a:p>
          <a:p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3. </a:t>
            </a:r>
            <a:r>
              <a:rPr lang="cs-CZ" dirty="0" err="1">
                <a:solidFill>
                  <a:srgbClr val="000000"/>
                </a:solidFill>
                <a:latin typeface="Calibri" panose="020F0502020204030204" pitchFamily="34" charset="0"/>
              </a:rPr>
              <a:t>Manostat</a:t>
            </a:r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 (nejvyšší a nejnižší pracovní přetlak) </a:t>
            </a:r>
          </a:p>
          <a:p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4. Čidlo CO??? (nebo jiné kvality vzduchu) </a:t>
            </a:r>
          </a:p>
          <a:p>
            <a:r>
              <a:rPr lang="pl-PL" dirty="0">
                <a:solidFill>
                  <a:srgbClr val="000000"/>
                </a:solidFill>
                <a:latin typeface="Calibri" panose="020F0502020204030204" pitchFamily="34" charset="0"/>
              </a:rPr>
              <a:t>5. Čidlo teploty v prostoru </a:t>
            </a:r>
          </a:p>
          <a:p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6. Snímání času doplňování v případě, že máme výměníkovou stanici </a:t>
            </a:r>
          </a:p>
          <a:p>
            <a:endParaRPr lang="cs-CZ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cs-CZ" dirty="0" smtClean="0">
                <a:solidFill>
                  <a:srgbClr val="000000"/>
                </a:solidFill>
                <a:latin typeface="Calibri" panose="020F0502020204030204" pitchFamily="34" charset="0"/>
              </a:rPr>
              <a:t>Podle </a:t>
            </a:r>
            <a:r>
              <a:rPr lang="cs-CZ" dirty="0">
                <a:solidFill>
                  <a:srgbClr val="000000"/>
                </a:solidFill>
                <a:latin typeface="Calibri" panose="020F0502020204030204" pitchFamily="34" charset="0"/>
              </a:rPr>
              <a:t>mého názoru je to už spíše otázka požadavků na kotelnu 3. kategorie, ale jeden kotlík? 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0" y="13169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smtClean="0"/>
              <a:t>Oprava </a:t>
            </a:r>
            <a:r>
              <a:rPr lang="cs-CZ" sz="2800" b="1" dirty="0" smtClean="0"/>
              <a:t>ČSN 06 0310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2803744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encrypted-tbn0.gstatic.com/images?q=tbn:ANd9GcSqC79ECC89fuyoqd5CeZargsrzPriDanm_4ea4mvuGQ_7JmBL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30" y="2882902"/>
            <a:ext cx="192247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encrypted-tbn1.gstatic.com/images?q=tbn:ANd9GcS5vCfRvmQWk7rwD20y_iErge5aK46Ws4X1Deb3Trhou2J65Tvpc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335" y="3968398"/>
            <a:ext cx="192247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s://encrypted-tbn2.gstatic.com/images?q=tbn:ANd9GcSh-Tf-zKyFQLJfM06sktNlnvZLsARUpAVWw27aXUmA0OlFGbe55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90"/>
          <a:stretch/>
        </p:blipFill>
        <p:spPr bwMode="auto">
          <a:xfrm>
            <a:off x="3347864" y="2856393"/>
            <a:ext cx="195018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s://encrypted-tbn3.gstatic.com/images?q=tbn:ANd9GcRMlJxwjZWJRqDJvgBaXJvD4-n95adRq6BTRzGLiBf8Dnhbbt14a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657" y="3962835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://www.mercurycentrum.cz/images/shop/bata-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6"/>
          <a:stretch/>
        </p:blipFill>
        <p:spPr bwMode="auto">
          <a:xfrm>
            <a:off x="6265469" y="2882902"/>
            <a:ext cx="1973021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://www.alga-vino.cz/UserFiles/Obchod%20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024" y="3941014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ástupný symbol pro obsah 2"/>
          <p:cNvSpPr txBox="1">
            <a:spLocks/>
          </p:cNvSpPr>
          <p:nvPr/>
        </p:nvSpPr>
        <p:spPr>
          <a:xfrm>
            <a:off x="457200" y="1520073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s-CZ" dirty="0" smtClean="0"/>
              <a:t>Malé a jednoduché projekty</a:t>
            </a:r>
          </a:p>
          <a:p>
            <a:r>
              <a:rPr lang="cs-CZ" dirty="0" smtClean="0"/>
              <a:t>Obchody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0" y="37934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Cílové objekty, prostory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132893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01" y="3311925"/>
            <a:ext cx="4329043" cy="3246782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56" b="7655"/>
          <a:stretch/>
        </p:blipFill>
        <p:spPr>
          <a:xfrm>
            <a:off x="293201" y="1272216"/>
            <a:ext cx="3578087" cy="15240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885" y="1298722"/>
            <a:ext cx="4060331" cy="304524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5" t="33429" b="21740"/>
          <a:stretch/>
        </p:blipFill>
        <p:spPr>
          <a:xfrm>
            <a:off x="4878453" y="5036951"/>
            <a:ext cx="4066763" cy="1521756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-2764" y="241543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Současné </a:t>
            </a:r>
            <a:r>
              <a:rPr lang="cs-CZ" sz="2800" b="1" dirty="0" smtClean="0"/>
              <a:t>balení pro expedici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387408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14" y="295626"/>
            <a:ext cx="4810398" cy="2672862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5405563" y="305656"/>
            <a:ext cx="3013838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 smtClean="0"/>
              <a:t>Sklad</a:t>
            </a:r>
          </a:p>
          <a:p>
            <a:r>
              <a:rPr lang="cs-CZ" dirty="0" smtClean="0"/>
              <a:t>18 x 8 x 6 m</a:t>
            </a:r>
          </a:p>
          <a:p>
            <a:r>
              <a:rPr lang="cs-CZ" dirty="0" err="1" smtClean="0"/>
              <a:t>Q</a:t>
            </a:r>
            <a:r>
              <a:rPr lang="cs-CZ" baseline="-25000" dirty="0" err="1" smtClean="0"/>
              <a:t>ztr</a:t>
            </a:r>
            <a:r>
              <a:rPr lang="cs-CZ" dirty="0" smtClean="0"/>
              <a:t> = 10000 W</a:t>
            </a:r>
          </a:p>
          <a:p>
            <a:endParaRPr lang="cs-CZ" b="1" dirty="0" smtClean="0"/>
          </a:p>
          <a:p>
            <a:r>
              <a:rPr lang="cs-CZ" b="1" dirty="0" smtClean="0"/>
              <a:t>12x KSP 3000/900</a:t>
            </a:r>
          </a:p>
          <a:p>
            <a:r>
              <a:rPr lang="cs-CZ" dirty="0" err="1" smtClean="0"/>
              <a:t>Q</a:t>
            </a:r>
            <a:r>
              <a:rPr lang="cs-CZ" baseline="-25000" dirty="0" err="1" smtClean="0"/>
              <a:t>inst</a:t>
            </a:r>
            <a:r>
              <a:rPr lang="cs-CZ" dirty="0" smtClean="0"/>
              <a:t> = 12120 W (55/45/15°C)  </a:t>
            </a: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3"/>
          <a:srcRect l="13370" t="23390" r="13689" b="13352"/>
          <a:stretch/>
        </p:blipFill>
        <p:spPr>
          <a:xfrm>
            <a:off x="4385399" y="3617842"/>
            <a:ext cx="4679089" cy="2281483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4"/>
          <a:srcRect l="18166" t="14756" r="16454" b="2668"/>
          <a:stretch/>
        </p:blipFill>
        <p:spPr>
          <a:xfrm>
            <a:off x="184903" y="3260034"/>
            <a:ext cx="3843760" cy="272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88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68" y="176355"/>
            <a:ext cx="8723497" cy="654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8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5405563" y="530940"/>
            <a:ext cx="2896819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 smtClean="0"/>
              <a:t>Truhlářská dílna</a:t>
            </a:r>
          </a:p>
          <a:p>
            <a:r>
              <a:rPr lang="cs-CZ" dirty="0" smtClean="0"/>
              <a:t>9 x 5 x 3,2 m</a:t>
            </a:r>
          </a:p>
          <a:p>
            <a:r>
              <a:rPr lang="cs-CZ" dirty="0" err="1" smtClean="0"/>
              <a:t>Q</a:t>
            </a:r>
            <a:r>
              <a:rPr lang="cs-CZ" baseline="-25000" dirty="0" err="1" smtClean="0"/>
              <a:t>ztr</a:t>
            </a:r>
            <a:r>
              <a:rPr lang="cs-CZ" dirty="0" smtClean="0"/>
              <a:t> = 3400 W</a:t>
            </a:r>
          </a:p>
          <a:p>
            <a:endParaRPr lang="cs-CZ" b="1" dirty="0" smtClean="0"/>
          </a:p>
          <a:p>
            <a:r>
              <a:rPr lang="cs-CZ" b="1" dirty="0" smtClean="0"/>
              <a:t>3x KSP 3000/1200</a:t>
            </a:r>
          </a:p>
          <a:p>
            <a:r>
              <a:rPr lang="cs-CZ" dirty="0" err="1" smtClean="0"/>
              <a:t>Q</a:t>
            </a:r>
            <a:r>
              <a:rPr lang="cs-CZ" baseline="-25000" dirty="0" err="1" smtClean="0"/>
              <a:t>inst</a:t>
            </a:r>
            <a:r>
              <a:rPr lang="cs-CZ" dirty="0" smtClean="0"/>
              <a:t> = 3580 W (55/45/18°C)  </a:t>
            </a:r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59" y="530940"/>
            <a:ext cx="4506144" cy="2503805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3"/>
          <a:srcRect l="13477" t="19413" r="15500" b="6913"/>
          <a:stretch/>
        </p:blipFill>
        <p:spPr>
          <a:xfrm>
            <a:off x="4712870" y="3444734"/>
            <a:ext cx="4271773" cy="2491334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4"/>
          <a:srcRect l="18667" t="17187" r="16911" b="5729"/>
          <a:stretch/>
        </p:blipFill>
        <p:spPr>
          <a:xfrm>
            <a:off x="182059" y="3425684"/>
            <a:ext cx="4275953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71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18" y="146282"/>
            <a:ext cx="8787351" cy="659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44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41" y="238165"/>
            <a:ext cx="4417160" cy="2454457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5405563" y="305656"/>
            <a:ext cx="2896819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 smtClean="0"/>
              <a:t>Malý sklad</a:t>
            </a:r>
          </a:p>
          <a:p>
            <a:r>
              <a:rPr lang="cs-CZ" dirty="0" smtClean="0"/>
              <a:t>10 x 6 x 4,2 m</a:t>
            </a:r>
          </a:p>
          <a:p>
            <a:r>
              <a:rPr lang="cs-CZ" dirty="0" err="1" smtClean="0"/>
              <a:t>Q</a:t>
            </a:r>
            <a:r>
              <a:rPr lang="cs-CZ" baseline="-25000" dirty="0" err="1" smtClean="0"/>
              <a:t>ztr</a:t>
            </a:r>
            <a:r>
              <a:rPr lang="cs-CZ" dirty="0" smtClean="0"/>
              <a:t> = 2650 W</a:t>
            </a:r>
          </a:p>
          <a:p>
            <a:endParaRPr lang="cs-CZ" dirty="0" smtClean="0"/>
          </a:p>
          <a:p>
            <a:r>
              <a:rPr lang="cs-CZ" b="1" dirty="0" smtClean="0"/>
              <a:t>3x KSP 3000/600</a:t>
            </a:r>
            <a:endParaRPr lang="cs-CZ" b="1" dirty="0"/>
          </a:p>
          <a:p>
            <a:r>
              <a:rPr lang="cs-CZ" dirty="0" err="1" smtClean="0"/>
              <a:t>Q</a:t>
            </a:r>
            <a:r>
              <a:rPr lang="cs-CZ" baseline="-25000" dirty="0" err="1" smtClean="0"/>
              <a:t>inst</a:t>
            </a:r>
            <a:r>
              <a:rPr lang="cs-CZ" dirty="0" smtClean="0"/>
              <a:t> = 2784 W (65/55/15°C)  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3"/>
          <a:srcRect l="13983" t="19270" r="19692" b="7032"/>
          <a:stretch/>
        </p:blipFill>
        <p:spPr>
          <a:xfrm>
            <a:off x="3707862" y="3140767"/>
            <a:ext cx="5092409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7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40" y="177811"/>
            <a:ext cx="4284000" cy="6451198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3"/>
          <a:srcRect l="40853" t="18490" r="31259" b="5317"/>
          <a:stretch/>
        </p:blipFill>
        <p:spPr>
          <a:xfrm>
            <a:off x="4981636" y="419100"/>
            <a:ext cx="3819712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86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37" y="463832"/>
            <a:ext cx="4671872" cy="2595891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5405563" y="305656"/>
            <a:ext cx="289681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 smtClean="0"/>
              <a:t>Autodílna</a:t>
            </a:r>
          </a:p>
          <a:p>
            <a:r>
              <a:rPr lang="cs-CZ" dirty="0" smtClean="0"/>
              <a:t>8 x 24 x 5 m</a:t>
            </a:r>
          </a:p>
          <a:p>
            <a:r>
              <a:rPr lang="cs-CZ" dirty="0" err="1" smtClean="0"/>
              <a:t>Q</a:t>
            </a:r>
            <a:r>
              <a:rPr lang="cs-CZ" baseline="-25000" dirty="0" err="1" smtClean="0"/>
              <a:t>ztr</a:t>
            </a:r>
            <a:r>
              <a:rPr lang="cs-CZ" dirty="0" smtClean="0"/>
              <a:t> = 19200 W</a:t>
            </a:r>
          </a:p>
          <a:p>
            <a:endParaRPr lang="cs-CZ" dirty="0" smtClean="0"/>
          </a:p>
          <a:p>
            <a:r>
              <a:rPr lang="cs-CZ" b="1" dirty="0" smtClean="0"/>
              <a:t>2x KSP 4000/900</a:t>
            </a:r>
          </a:p>
          <a:p>
            <a:r>
              <a:rPr lang="cs-CZ" b="1" dirty="0" smtClean="0"/>
              <a:t>4x </a:t>
            </a:r>
            <a:r>
              <a:rPr lang="cs-CZ" b="1" dirty="0"/>
              <a:t>KSP </a:t>
            </a:r>
            <a:r>
              <a:rPr lang="cs-CZ" b="1" dirty="0" smtClean="0"/>
              <a:t>5000/900</a:t>
            </a:r>
            <a:endParaRPr lang="cs-CZ" b="1" dirty="0"/>
          </a:p>
          <a:p>
            <a:r>
              <a:rPr lang="cs-CZ" dirty="0" err="1" smtClean="0"/>
              <a:t>Q</a:t>
            </a:r>
            <a:r>
              <a:rPr lang="cs-CZ" baseline="-25000" dirty="0" err="1" smtClean="0"/>
              <a:t>inst</a:t>
            </a:r>
            <a:r>
              <a:rPr lang="cs-CZ" dirty="0" smtClean="0"/>
              <a:t> = 4990 W (70/55/18°C)  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15" r="43574" b="17733"/>
          <a:stretch/>
        </p:blipFill>
        <p:spPr>
          <a:xfrm>
            <a:off x="375137" y="3567842"/>
            <a:ext cx="3526734" cy="273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14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/>
          <a:srcRect l="14027" t="11610" r="12367" b="3735"/>
          <a:stretch/>
        </p:blipFill>
        <p:spPr>
          <a:xfrm>
            <a:off x="312068" y="868780"/>
            <a:ext cx="8470304" cy="5477039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343050" y="116632"/>
            <a:ext cx="13587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u="sng" dirty="0" smtClean="0">
                <a:solidFill>
                  <a:srgbClr val="254AA3"/>
                </a:solidFill>
              </a:rPr>
              <a:t>Penzion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7443544" y="19357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tx2"/>
                </a:solidFill>
              </a:rPr>
              <a:t>75/65/20 °C</a:t>
            </a:r>
            <a:endParaRPr lang="cs-CZ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48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811477"/>
            <a:ext cx="7772400" cy="2387600"/>
          </a:xfrm>
        </p:spPr>
        <p:txBody>
          <a:bodyPr/>
          <a:lstStyle/>
          <a:p>
            <a:r>
              <a:rPr lang="cs-CZ" b="1" dirty="0" smtClean="0"/>
              <a:t>Úsporné sálavé vytápění menších prostor</a:t>
            </a:r>
            <a:endParaRPr lang="cs-CZ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4291152"/>
            <a:ext cx="6858000" cy="1655762"/>
          </a:xfrm>
        </p:spPr>
        <p:txBody>
          <a:bodyPr/>
          <a:lstStyle/>
          <a:p>
            <a:r>
              <a:rPr lang="cs-CZ" dirty="0" smtClean="0"/>
              <a:t>Ing. Ondřej Hojer, Ph.D.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8047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343050" y="116632"/>
            <a:ext cx="3900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u="sng" dirty="0" smtClean="0">
                <a:solidFill>
                  <a:srgbClr val="254AA3"/>
                </a:solidFill>
              </a:rPr>
              <a:t>Malá dílna, broušení skel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4243733" y="19357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tx2"/>
                </a:solidFill>
              </a:rPr>
              <a:t>80/75/21 °C</a:t>
            </a:r>
            <a:endParaRPr lang="cs-CZ" b="1" dirty="0">
              <a:solidFill>
                <a:schemeClr val="tx2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/>
          <a:srcRect l="25059" t="11610" r="8432" b="6688"/>
          <a:stretch/>
        </p:blipFill>
        <p:spPr>
          <a:xfrm>
            <a:off x="539552" y="890954"/>
            <a:ext cx="7557841" cy="522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82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12101" y="841046"/>
            <a:ext cx="4955886" cy="3716915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108420" y="3829330"/>
            <a:ext cx="3253440" cy="244008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5"/>
          <a:stretch/>
        </p:blipFill>
        <p:spPr>
          <a:xfrm>
            <a:off x="4068995" y="221560"/>
            <a:ext cx="4886186" cy="309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20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343050" y="44624"/>
            <a:ext cx="17229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u="sng" dirty="0" smtClean="0">
                <a:solidFill>
                  <a:srgbClr val="254AA3"/>
                </a:solidFill>
              </a:rPr>
              <a:t>Tělocvična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2153052" y="11663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tx2"/>
                </a:solidFill>
              </a:rPr>
              <a:t>70/50/20 °C</a:t>
            </a:r>
            <a:endParaRPr lang="cs-CZ" b="1" dirty="0">
              <a:solidFill>
                <a:schemeClr val="tx2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50" y="684780"/>
            <a:ext cx="8496150" cy="477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97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/>
          <a:srcRect l="11806" t="13451" r="31666" b="9556"/>
          <a:stretch/>
        </p:blipFill>
        <p:spPr>
          <a:xfrm>
            <a:off x="410816" y="318053"/>
            <a:ext cx="8163339" cy="6251206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5565913" y="5685183"/>
            <a:ext cx="3101009" cy="980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98302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3194" y="3132459"/>
            <a:ext cx="3931550" cy="3600000"/>
          </a:xfrm>
          <a:prstGeom prst="rect">
            <a:avLst/>
          </a:prstGeom>
        </p:spPr>
      </p:pic>
      <p:grpSp>
        <p:nvGrpSpPr>
          <p:cNvPr id="5" name="Skupina 4"/>
          <p:cNvGrpSpPr>
            <a:grpSpLocks noChangeAspect="1"/>
          </p:cNvGrpSpPr>
          <p:nvPr/>
        </p:nvGrpSpPr>
        <p:grpSpPr>
          <a:xfrm>
            <a:off x="425988" y="261611"/>
            <a:ext cx="4005335" cy="2225534"/>
            <a:chOff x="695324" y="460902"/>
            <a:chExt cx="10058401" cy="5588875"/>
          </a:xfrm>
        </p:grpSpPr>
        <p:pic>
          <p:nvPicPr>
            <p:cNvPr id="6" name="Obrázek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325" y="460902"/>
              <a:ext cx="10058400" cy="5588875"/>
            </a:xfrm>
            <a:prstGeom prst="rect">
              <a:avLst/>
            </a:prstGeom>
          </p:spPr>
        </p:pic>
        <p:sp>
          <p:nvSpPr>
            <p:cNvPr id="7" name="Obdélník 6"/>
            <p:cNvSpPr/>
            <p:nvPr/>
          </p:nvSpPr>
          <p:spPr>
            <a:xfrm>
              <a:off x="1934308" y="472624"/>
              <a:ext cx="4407877" cy="1188000"/>
            </a:xfrm>
            <a:prstGeom prst="rect">
              <a:avLst/>
            </a:prstGeom>
            <a:gradFill flip="none" rotWithShape="1">
              <a:gsLst>
                <a:gs pos="0">
                  <a:srgbClr val="CAC9C4"/>
                </a:gs>
                <a:gs pos="100000">
                  <a:srgbClr val="A0A09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8" name="Pravoúhlý trojúhelník 7"/>
            <p:cNvSpPr/>
            <p:nvPr/>
          </p:nvSpPr>
          <p:spPr>
            <a:xfrm flipH="1" flipV="1">
              <a:off x="695324" y="1184028"/>
              <a:ext cx="1238984" cy="484345"/>
            </a:xfrm>
            <a:prstGeom prst="rtTriangle">
              <a:avLst/>
            </a:prstGeom>
            <a:solidFill>
              <a:srgbClr val="A1A1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9" name="Obdélník 8"/>
            <p:cNvSpPr/>
            <p:nvPr/>
          </p:nvSpPr>
          <p:spPr>
            <a:xfrm>
              <a:off x="695324" y="460902"/>
              <a:ext cx="1238984" cy="723126"/>
            </a:xfrm>
            <a:prstGeom prst="rect">
              <a:avLst/>
            </a:prstGeom>
            <a:solidFill>
              <a:srgbClr val="A1A1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0" name="Obdélník 9"/>
            <p:cNvSpPr/>
            <p:nvPr/>
          </p:nvSpPr>
          <p:spPr>
            <a:xfrm>
              <a:off x="1922586" y="1668373"/>
              <a:ext cx="2965937" cy="289381"/>
            </a:xfrm>
            <a:prstGeom prst="rect">
              <a:avLst/>
            </a:prstGeom>
            <a:gradFill flip="none" rotWithShape="1">
              <a:gsLst>
                <a:gs pos="0">
                  <a:srgbClr val="ADB6BF"/>
                </a:gs>
                <a:gs pos="100000">
                  <a:srgbClr val="8D949A"/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cxnSp>
          <p:nvCxnSpPr>
            <p:cNvPr id="11" name="Přímá spojnice 10"/>
            <p:cNvCxnSpPr>
              <a:endCxn id="8" idx="0"/>
            </p:cNvCxnSpPr>
            <p:nvPr/>
          </p:nvCxnSpPr>
          <p:spPr>
            <a:xfrm flipH="1">
              <a:off x="1934308" y="1660624"/>
              <a:ext cx="2954215" cy="7749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bdélník 11"/>
            <p:cNvSpPr/>
            <p:nvPr/>
          </p:nvSpPr>
          <p:spPr>
            <a:xfrm>
              <a:off x="2063264" y="1957754"/>
              <a:ext cx="2825260" cy="484345"/>
            </a:xfrm>
            <a:prstGeom prst="rect">
              <a:avLst/>
            </a:prstGeom>
            <a:gradFill>
              <a:gsLst>
                <a:gs pos="0">
                  <a:srgbClr val="ADB6BF"/>
                </a:gs>
                <a:gs pos="100000">
                  <a:srgbClr val="949BA2"/>
                </a:gs>
              </a:gsLst>
              <a:lin ang="12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sp>
        <p:nvSpPr>
          <p:cNvPr id="13" name="TextovéPole 12"/>
          <p:cNvSpPr txBox="1"/>
          <p:nvPr/>
        </p:nvSpPr>
        <p:spPr>
          <a:xfrm>
            <a:off x="5114012" y="239396"/>
            <a:ext cx="2896819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 smtClean="0"/>
              <a:t>Garáž s dílnou</a:t>
            </a:r>
          </a:p>
          <a:p>
            <a:r>
              <a:rPr lang="cs-CZ" dirty="0" smtClean="0"/>
              <a:t>6 x 6 x 2,8 m</a:t>
            </a:r>
          </a:p>
          <a:p>
            <a:r>
              <a:rPr lang="cs-CZ" dirty="0" err="1" smtClean="0"/>
              <a:t>Q</a:t>
            </a:r>
            <a:r>
              <a:rPr lang="cs-CZ" baseline="-25000" dirty="0" err="1" smtClean="0"/>
              <a:t>ztr</a:t>
            </a:r>
            <a:r>
              <a:rPr lang="cs-CZ" dirty="0" smtClean="0"/>
              <a:t> = 1700 W</a:t>
            </a:r>
          </a:p>
          <a:p>
            <a:endParaRPr lang="cs-CZ" dirty="0" smtClean="0"/>
          </a:p>
          <a:p>
            <a:r>
              <a:rPr lang="cs-CZ" b="1" dirty="0" smtClean="0"/>
              <a:t>1x KSP 3000/1200</a:t>
            </a:r>
            <a:endParaRPr lang="cs-CZ" b="1" dirty="0"/>
          </a:p>
          <a:p>
            <a:r>
              <a:rPr lang="cs-CZ" dirty="0" err="1" smtClean="0"/>
              <a:t>Q</a:t>
            </a:r>
            <a:r>
              <a:rPr lang="cs-CZ" baseline="-25000" dirty="0" err="1" smtClean="0"/>
              <a:t>inst</a:t>
            </a:r>
            <a:r>
              <a:rPr lang="cs-CZ" dirty="0" smtClean="0"/>
              <a:t> = 1930 W (70/55/15°C)  </a:t>
            </a:r>
            <a:endParaRPr lang="cs-CZ" dirty="0"/>
          </a:p>
        </p:txBody>
      </p:sp>
      <p:pic>
        <p:nvPicPr>
          <p:cNvPr id="14" name="Obrázek 13"/>
          <p:cNvPicPr>
            <a:picLocks noChangeAspect="1"/>
          </p:cNvPicPr>
          <p:nvPr/>
        </p:nvPicPr>
        <p:blipFill rotWithShape="1">
          <a:blip r:embed="rId4"/>
          <a:srcRect l="26168" t="16712" r="26777" b="4121"/>
          <a:stretch/>
        </p:blipFill>
        <p:spPr>
          <a:xfrm>
            <a:off x="425987" y="2981742"/>
            <a:ext cx="3615925" cy="3420258"/>
          </a:xfrm>
          <a:prstGeom prst="rect">
            <a:avLst/>
          </a:prstGeom>
        </p:spPr>
      </p:pic>
      <p:pic>
        <p:nvPicPr>
          <p:cNvPr id="15" name="Picture 2" descr="Výsledek obrázku pro rozm&amp;ecaron;ry gará&amp;zcaron;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77" t="28632" r="52350" b="21097"/>
          <a:stretch/>
        </p:blipFill>
        <p:spPr bwMode="auto">
          <a:xfrm>
            <a:off x="1029651" y="6870092"/>
            <a:ext cx="901148" cy="188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319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44444E-6 1.11111E-6 L 0.00052 -0.42153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2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/>
          <a:srcRect b="4306"/>
          <a:stretch/>
        </p:blipFill>
        <p:spPr>
          <a:xfrm>
            <a:off x="133349" y="783868"/>
            <a:ext cx="8591551" cy="4510444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343050" y="260648"/>
            <a:ext cx="2159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u="sng" dirty="0" smtClean="0">
                <a:solidFill>
                  <a:srgbClr val="254AA3"/>
                </a:solidFill>
              </a:rPr>
              <a:t>Rodinný dům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2627784" y="32336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tx2"/>
                </a:solidFill>
              </a:rPr>
              <a:t>55/45/20 °C</a:t>
            </a:r>
            <a:endParaRPr lang="cs-CZ" b="1" dirty="0">
              <a:solidFill>
                <a:schemeClr val="tx2"/>
              </a:solidFill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40739" y="4028319"/>
            <a:ext cx="3252361" cy="2154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24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/>
          <a:srcRect l="8854" t="13180" r="8131" b="3937"/>
          <a:stretch/>
        </p:blipFill>
        <p:spPr>
          <a:xfrm>
            <a:off x="922283" y="2109409"/>
            <a:ext cx="7968486" cy="4472923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40259" y="1500841"/>
            <a:ext cx="3022201" cy="2001718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343050" y="260648"/>
            <a:ext cx="2159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u="sng" dirty="0" smtClean="0">
                <a:solidFill>
                  <a:srgbClr val="254AA3"/>
                </a:solidFill>
              </a:rPr>
              <a:t>Rodinný dům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2627784" y="32336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chemeClr val="tx2"/>
                </a:solidFill>
              </a:rPr>
              <a:t>55/45/20 °C</a:t>
            </a:r>
            <a:endParaRPr lang="cs-CZ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89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06" y="140677"/>
            <a:ext cx="3986824" cy="2640624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68789" y="3568535"/>
            <a:ext cx="3760177" cy="2490506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34884" y="1253669"/>
            <a:ext cx="6513861" cy="431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96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197" y="306904"/>
            <a:ext cx="4171461" cy="6257192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343050" y="260648"/>
            <a:ext cx="20901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u="sng" dirty="0" smtClean="0">
                <a:solidFill>
                  <a:srgbClr val="254AA3"/>
                </a:solidFill>
              </a:rPr>
              <a:t>Chata - sklad</a:t>
            </a:r>
          </a:p>
        </p:txBody>
      </p:sp>
    </p:spTree>
    <p:extLst>
      <p:ext uri="{BB962C8B-B14F-4D97-AF65-F5344CB8AC3E}">
        <p14:creationId xmlns:p14="http://schemas.microsoft.com/office/powerpoint/2010/main" val="28222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87" y="1309542"/>
            <a:ext cx="8042419" cy="4523861"/>
          </a:xfrm>
          <a:prstGeom prst="rect">
            <a:avLst/>
          </a:prstGeom>
        </p:spPr>
      </p:pic>
      <p:sp>
        <p:nvSpPr>
          <p:cNvPr id="4" name="Obdélník 3"/>
          <p:cNvSpPr/>
          <p:nvPr/>
        </p:nvSpPr>
        <p:spPr>
          <a:xfrm>
            <a:off x="343050" y="260648"/>
            <a:ext cx="45107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u="sng" dirty="0" smtClean="0">
                <a:solidFill>
                  <a:srgbClr val="254AA3"/>
                </a:solidFill>
              </a:rPr>
              <a:t>Prodejna dřevěného nábytku</a:t>
            </a:r>
          </a:p>
        </p:txBody>
      </p:sp>
    </p:spTree>
    <p:extLst>
      <p:ext uri="{BB962C8B-B14F-4D97-AF65-F5344CB8AC3E}">
        <p14:creationId xmlns:p14="http://schemas.microsoft.com/office/powerpoint/2010/main" val="84759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715618" y="1287357"/>
            <a:ext cx="2703443" cy="202758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>
            <a:spLocks noChangeAspect="1"/>
          </p:cNvSpPr>
          <p:nvPr/>
        </p:nvSpPr>
        <p:spPr>
          <a:xfrm>
            <a:off x="792291" y="1362767"/>
            <a:ext cx="2530666" cy="1872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856345" y="2612573"/>
            <a:ext cx="72572" cy="53702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715618" y="1741717"/>
            <a:ext cx="76673" cy="7982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ve tvaru U 7"/>
          <p:cNvSpPr/>
          <p:nvPr/>
        </p:nvSpPr>
        <p:spPr>
          <a:xfrm>
            <a:off x="910999" y="1524003"/>
            <a:ext cx="2397444" cy="862809"/>
          </a:xfrm>
          <a:prstGeom prst="uturnArrow">
            <a:avLst>
              <a:gd name="adj1" fmla="val 12273"/>
              <a:gd name="adj2" fmla="val 25000"/>
              <a:gd name="adj3" fmla="val 25000"/>
              <a:gd name="adj4" fmla="val 43750"/>
              <a:gd name="adj5" fmla="val 46403"/>
            </a:avLst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F2481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9" name="Šipka ve tvaru U 8"/>
          <p:cNvSpPr/>
          <p:nvPr/>
        </p:nvSpPr>
        <p:spPr>
          <a:xfrm flipH="1" flipV="1">
            <a:off x="972459" y="2491250"/>
            <a:ext cx="2175032" cy="658351"/>
          </a:xfrm>
          <a:prstGeom prst="uturnArrow">
            <a:avLst>
              <a:gd name="adj1" fmla="val 12273"/>
              <a:gd name="adj2" fmla="val 25000"/>
              <a:gd name="adj3" fmla="val 25000"/>
              <a:gd name="adj4" fmla="val 43750"/>
              <a:gd name="adj5" fmla="val 75000"/>
            </a:avLst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880837" y="684609"/>
            <a:ext cx="2351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Vytápění otopná tělesa</a:t>
            </a:r>
            <a:endParaRPr lang="cs-CZ" dirty="0"/>
          </a:p>
        </p:txBody>
      </p:sp>
      <p:sp>
        <p:nvSpPr>
          <p:cNvPr id="11" name="Obdélník 10"/>
          <p:cNvSpPr/>
          <p:nvPr/>
        </p:nvSpPr>
        <p:spPr>
          <a:xfrm>
            <a:off x="5530732" y="1287357"/>
            <a:ext cx="2703443" cy="202758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>
            <a:spLocks noChangeAspect="1"/>
          </p:cNvSpPr>
          <p:nvPr/>
        </p:nvSpPr>
        <p:spPr>
          <a:xfrm>
            <a:off x="5607405" y="1362767"/>
            <a:ext cx="2530666" cy="1872000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bdélník 12"/>
          <p:cNvSpPr/>
          <p:nvPr/>
        </p:nvSpPr>
        <p:spPr>
          <a:xfrm rot="5400000">
            <a:off x="6324600" y="1219203"/>
            <a:ext cx="72572" cy="53702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5530732" y="1741717"/>
            <a:ext cx="76673" cy="7982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TextovéPole 16"/>
          <p:cNvSpPr txBox="1"/>
          <p:nvPr/>
        </p:nvSpPr>
        <p:spPr>
          <a:xfrm>
            <a:off x="0" y="13169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Princip dodávky tepla</a:t>
            </a:r>
            <a:endParaRPr lang="cs-CZ" sz="2800" b="1" dirty="0"/>
          </a:p>
        </p:txBody>
      </p:sp>
      <p:sp>
        <p:nvSpPr>
          <p:cNvPr id="18" name="Obdélník 17"/>
          <p:cNvSpPr/>
          <p:nvPr/>
        </p:nvSpPr>
        <p:spPr>
          <a:xfrm rot="5400000">
            <a:off x="7347449" y="1228039"/>
            <a:ext cx="72572" cy="53702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0" name="Přímá spojnice se šipkou 19"/>
          <p:cNvCxnSpPr/>
          <p:nvPr/>
        </p:nvCxnSpPr>
        <p:spPr>
          <a:xfrm>
            <a:off x="7637735" y="1496553"/>
            <a:ext cx="485822" cy="1323872"/>
          </a:xfrm>
          <a:prstGeom prst="straightConnector1">
            <a:avLst/>
          </a:prstGeom>
          <a:ln>
            <a:solidFill>
              <a:srgbClr val="E1594F"/>
            </a:solidFill>
            <a:prstDash val="sysDash"/>
            <a:headEnd type="none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se šipkou 21"/>
          <p:cNvCxnSpPr/>
          <p:nvPr/>
        </p:nvCxnSpPr>
        <p:spPr>
          <a:xfrm>
            <a:off x="6625159" y="1487717"/>
            <a:ext cx="485822" cy="1323872"/>
          </a:xfrm>
          <a:prstGeom prst="straightConnector1">
            <a:avLst/>
          </a:prstGeom>
          <a:ln>
            <a:solidFill>
              <a:srgbClr val="E1594F"/>
            </a:solidFill>
            <a:prstDash val="sysDash"/>
            <a:headEnd type="none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se šipkou 22"/>
          <p:cNvCxnSpPr/>
          <p:nvPr/>
        </p:nvCxnSpPr>
        <p:spPr>
          <a:xfrm flipH="1">
            <a:off x="6629827" y="1461921"/>
            <a:ext cx="485822" cy="1323872"/>
          </a:xfrm>
          <a:prstGeom prst="straightConnector1">
            <a:avLst/>
          </a:prstGeom>
          <a:ln>
            <a:solidFill>
              <a:srgbClr val="E1594F"/>
            </a:solidFill>
            <a:prstDash val="sysDash"/>
            <a:headEnd type="none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se šipkou 23"/>
          <p:cNvCxnSpPr/>
          <p:nvPr/>
        </p:nvCxnSpPr>
        <p:spPr>
          <a:xfrm flipH="1">
            <a:off x="5624507" y="1487717"/>
            <a:ext cx="485822" cy="1323872"/>
          </a:xfrm>
          <a:prstGeom prst="straightConnector1">
            <a:avLst/>
          </a:prstGeom>
          <a:ln>
            <a:solidFill>
              <a:srgbClr val="E1594F"/>
            </a:solidFill>
            <a:prstDash val="sysDash"/>
            <a:headEnd type="none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Skupina 28"/>
          <p:cNvGrpSpPr/>
          <p:nvPr/>
        </p:nvGrpSpPr>
        <p:grpSpPr>
          <a:xfrm>
            <a:off x="944264" y="1923548"/>
            <a:ext cx="2380047" cy="1308720"/>
            <a:chOff x="944264" y="4187774"/>
            <a:chExt cx="2380047" cy="1308720"/>
          </a:xfrm>
        </p:grpSpPr>
        <p:sp>
          <p:nvSpPr>
            <p:cNvPr id="27" name="Obdélník 26"/>
            <p:cNvSpPr/>
            <p:nvPr/>
          </p:nvSpPr>
          <p:spPr>
            <a:xfrm>
              <a:off x="1009579" y="4835305"/>
              <a:ext cx="67894" cy="661189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Obdélník 24"/>
            <p:cNvSpPr/>
            <p:nvPr/>
          </p:nvSpPr>
          <p:spPr>
            <a:xfrm>
              <a:off x="1307122" y="4828047"/>
              <a:ext cx="67894" cy="661189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6" name="Obdélník 25"/>
            <p:cNvSpPr/>
            <p:nvPr/>
          </p:nvSpPr>
          <p:spPr>
            <a:xfrm>
              <a:off x="944264" y="4828046"/>
              <a:ext cx="522514" cy="101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Obdélník 27"/>
            <p:cNvSpPr/>
            <p:nvPr/>
          </p:nvSpPr>
          <p:spPr>
            <a:xfrm>
              <a:off x="2800982" y="4187774"/>
              <a:ext cx="523329" cy="13087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grpSp>
        <p:nvGrpSpPr>
          <p:cNvPr id="30" name="Skupina 29"/>
          <p:cNvGrpSpPr/>
          <p:nvPr/>
        </p:nvGrpSpPr>
        <p:grpSpPr>
          <a:xfrm>
            <a:off x="5670940" y="1916290"/>
            <a:ext cx="2452617" cy="1308720"/>
            <a:chOff x="871694" y="4187774"/>
            <a:chExt cx="2452617" cy="1308720"/>
          </a:xfrm>
        </p:grpSpPr>
        <p:sp>
          <p:nvSpPr>
            <p:cNvPr id="31" name="Obdélník 30"/>
            <p:cNvSpPr/>
            <p:nvPr/>
          </p:nvSpPr>
          <p:spPr>
            <a:xfrm>
              <a:off x="937009" y="4835305"/>
              <a:ext cx="67894" cy="661189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32" name="Obdélník 31"/>
            <p:cNvSpPr/>
            <p:nvPr/>
          </p:nvSpPr>
          <p:spPr>
            <a:xfrm>
              <a:off x="1234552" y="4828047"/>
              <a:ext cx="67894" cy="661189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33" name="Obdélník 32"/>
            <p:cNvSpPr/>
            <p:nvPr/>
          </p:nvSpPr>
          <p:spPr>
            <a:xfrm>
              <a:off x="871694" y="4828046"/>
              <a:ext cx="522514" cy="101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34" name="Obdélník 33"/>
            <p:cNvSpPr/>
            <p:nvPr/>
          </p:nvSpPr>
          <p:spPr>
            <a:xfrm>
              <a:off x="2800982" y="4187774"/>
              <a:ext cx="523329" cy="13087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sp>
        <p:nvSpPr>
          <p:cNvPr id="35" name="TextovéPole 34"/>
          <p:cNvSpPr txBox="1"/>
          <p:nvPr/>
        </p:nvSpPr>
        <p:spPr>
          <a:xfrm>
            <a:off x="5732239" y="706383"/>
            <a:ext cx="2324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Vytápění sálavé panely</a:t>
            </a:r>
            <a:endParaRPr lang="cs-CZ" dirty="0"/>
          </a:p>
        </p:txBody>
      </p:sp>
      <p:sp>
        <p:nvSpPr>
          <p:cNvPr id="36" name="Obdélník 35"/>
          <p:cNvSpPr/>
          <p:nvPr/>
        </p:nvSpPr>
        <p:spPr>
          <a:xfrm>
            <a:off x="722876" y="3804675"/>
            <a:ext cx="2703443" cy="283312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Obdélník 36"/>
          <p:cNvSpPr>
            <a:spLocks noChangeAspect="1"/>
          </p:cNvSpPr>
          <p:nvPr/>
        </p:nvSpPr>
        <p:spPr>
          <a:xfrm>
            <a:off x="799549" y="3903835"/>
            <a:ext cx="2530666" cy="265379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bdélník 37"/>
          <p:cNvSpPr/>
          <p:nvPr/>
        </p:nvSpPr>
        <p:spPr>
          <a:xfrm>
            <a:off x="863603" y="5935433"/>
            <a:ext cx="72572" cy="53702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Obdélník 38"/>
          <p:cNvSpPr/>
          <p:nvPr/>
        </p:nvSpPr>
        <p:spPr>
          <a:xfrm>
            <a:off x="722876" y="5064577"/>
            <a:ext cx="76673" cy="7982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Šipka ve tvaru U 40"/>
          <p:cNvSpPr/>
          <p:nvPr/>
        </p:nvSpPr>
        <p:spPr>
          <a:xfrm flipH="1" flipV="1">
            <a:off x="979717" y="5814110"/>
            <a:ext cx="2175032" cy="658351"/>
          </a:xfrm>
          <a:prstGeom prst="uturnArrow">
            <a:avLst>
              <a:gd name="adj1" fmla="val 12273"/>
              <a:gd name="adj2" fmla="val 25000"/>
              <a:gd name="adj3" fmla="val 25000"/>
              <a:gd name="adj4" fmla="val 43750"/>
              <a:gd name="adj5" fmla="val 75000"/>
            </a:avLst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42" name="Obdélník 41"/>
          <p:cNvSpPr/>
          <p:nvPr/>
        </p:nvSpPr>
        <p:spPr>
          <a:xfrm>
            <a:off x="5537990" y="3796856"/>
            <a:ext cx="2703443" cy="284094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bdélník 42"/>
          <p:cNvSpPr>
            <a:spLocks noChangeAspect="1"/>
          </p:cNvSpPr>
          <p:nvPr/>
        </p:nvSpPr>
        <p:spPr>
          <a:xfrm>
            <a:off x="5614663" y="3903835"/>
            <a:ext cx="2530666" cy="2653792"/>
          </a:xfrm>
          <a:prstGeom prst="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Obdélník 43"/>
          <p:cNvSpPr/>
          <p:nvPr/>
        </p:nvSpPr>
        <p:spPr>
          <a:xfrm rot="5400000">
            <a:off x="6331858" y="3714749"/>
            <a:ext cx="72572" cy="53702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5" name="Obdélník 44"/>
          <p:cNvSpPr/>
          <p:nvPr/>
        </p:nvSpPr>
        <p:spPr>
          <a:xfrm>
            <a:off x="5537990" y="5064577"/>
            <a:ext cx="76673" cy="7982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7" name="Obdélník 46"/>
          <p:cNvSpPr/>
          <p:nvPr/>
        </p:nvSpPr>
        <p:spPr>
          <a:xfrm rot="5400000">
            <a:off x="7354707" y="3723585"/>
            <a:ext cx="72572" cy="53702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48" name="Přímá spojnice se šipkou 47"/>
          <p:cNvCxnSpPr/>
          <p:nvPr/>
        </p:nvCxnSpPr>
        <p:spPr>
          <a:xfrm>
            <a:off x="7644993" y="3992099"/>
            <a:ext cx="485822" cy="1323872"/>
          </a:xfrm>
          <a:prstGeom prst="straightConnector1">
            <a:avLst/>
          </a:prstGeom>
          <a:ln>
            <a:solidFill>
              <a:srgbClr val="E1594F"/>
            </a:solidFill>
            <a:prstDash val="sysDash"/>
            <a:headEnd type="none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nice se šipkou 48"/>
          <p:cNvCxnSpPr>
            <a:cxnSpLocks noChangeAspect="1"/>
          </p:cNvCxnSpPr>
          <p:nvPr/>
        </p:nvCxnSpPr>
        <p:spPr>
          <a:xfrm>
            <a:off x="6617886" y="3983263"/>
            <a:ext cx="937979" cy="2556000"/>
          </a:xfrm>
          <a:prstGeom prst="straightConnector1">
            <a:avLst/>
          </a:prstGeom>
          <a:ln>
            <a:solidFill>
              <a:srgbClr val="E1594F"/>
            </a:solidFill>
            <a:prstDash val="sysDash"/>
            <a:headEnd type="none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římá spojnice se šipkou 49"/>
          <p:cNvCxnSpPr>
            <a:cxnSpLocks noChangeAspect="1"/>
          </p:cNvCxnSpPr>
          <p:nvPr/>
        </p:nvCxnSpPr>
        <p:spPr>
          <a:xfrm flipH="1">
            <a:off x="6187125" y="3957467"/>
            <a:ext cx="951190" cy="2592000"/>
          </a:xfrm>
          <a:prstGeom prst="straightConnector1">
            <a:avLst/>
          </a:prstGeom>
          <a:ln>
            <a:solidFill>
              <a:srgbClr val="E1594F"/>
            </a:solidFill>
            <a:prstDash val="sysDash"/>
            <a:headEnd type="none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nice se šipkou 50"/>
          <p:cNvCxnSpPr/>
          <p:nvPr/>
        </p:nvCxnSpPr>
        <p:spPr>
          <a:xfrm flipH="1">
            <a:off x="5631765" y="3983263"/>
            <a:ext cx="485822" cy="1323872"/>
          </a:xfrm>
          <a:prstGeom prst="straightConnector1">
            <a:avLst/>
          </a:prstGeom>
          <a:ln>
            <a:solidFill>
              <a:srgbClr val="E1594F"/>
            </a:solidFill>
            <a:prstDash val="sysDash"/>
            <a:headEnd type="none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Skupina 51"/>
          <p:cNvGrpSpPr/>
          <p:nvPr/>
        </p:nvGrpSpPr>
        <p:grpSpPr>
          <a:xfrm>
            <a:off x="951522" y="5246408"/>
            <a:ext cx="2380047" cy="1308720"/>
            <a:chOff x="944264" y="4187774"/>
            <a:chExt cx="2380047" cy="1308720"/>
          </a:xfrm>
        </p:grpSpPr>
        <p:sp>
          <p:nvSpPr>
            <p:cNvPr id="53" name="Obdélník 52"/>
            <p:cNvSpPr/>
            <p:nvPr/>
          </p:nvSpPr>
          <p:spPr>
            <a:xfrm>
              <a:off x="1009579" y="4835305"/>
              <a:ext cx="67894" cy="661189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4" name="Obdélník 53"/>
            <p:cNvSpPr/>
            <p:nvPr/>
          </p:nvSpPr>
          <p:spPr>
            <a:xfrm>
              <a:off x="1307122" y="4828047"/>
              <a:ext cx="67894" cy="661189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5" name="Obdélník 54"/>
            <p:cNvSpPr/>
            <p:nvPr/>
          </p:nvSpPr>
          <p:spPr>
            <a:xfrm>
              <a:off x="944264" y="4828046"/>
              <a:ext cx="522514" cy="101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6" name="Obdélník 55"/>
            <p:cNvSpPr/>
            <p:nvPr/>
          </p:nvSpPr>
          <p:spPr>
            <a:xfrm>
              <a:off x="2800982" y="4187774"/>
              <a:ext cx="523329" cy="13087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grpSp>
        <p:nvGrpSpPr>
          <p:cNvPr id="57" name="Skupina 56"/>
          <p:cNvGrpSpPr/>
          <p:nvPr/>
        </p:nvGrpSpPr>
        <p:grpSpPr>
          <a:xfrm>
            <a:off x="5678198" y="5239150"/>
            <a:ext cx="2452617" cy="1308720"/>
            <a:chOff x="871694" y="4187774"/>
            <a:chExt cx="2452617" cy="1308720"/>
          </a:xfrm>
        </p:grpSpPr>
        <p:sp>
          <p:nvSpPr>
            <p:cNvPr id="58" name="Obdélník 57"/>
            <p:cNvSpPr/>
            <p:nvPr/>
          </p:nvSpPr>
          <p:spPr>
            <a:xfrm>
              <a:off x="937009" y="4835305"/>
              <a:ext cx="67894" cy="661189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59" name="Obdélník 58"/>
            <p:cNvSpPr/>
            <p:nvPr/>
          </p:nvSpPr>
          <p:spPr>
            <a:xfrm>
              <a:off x="1234552" y="4828047"/>
              <a:ext cx="67894" cy="661189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0" name="Obdélník 59"/>
            <p:cNvSpPr/>
            <p:nvPr/>
          </p:nvSpPr>
          <p:spPr>
            <a:xfrm>
              <a:off x="871694" y="4828046"/>
              <a:ext cx="522514" cy="101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61" name="Obdélník 60"/>
            <p:cNvSpPr/>
            <p:nvPr/>
          </p:nvSpPr>
          <p:spPr>
            <a:xfrm>
              <a:off x="2800982" y="4187774"/>
              <a:ext cx="523329" cy="13087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sp>
        <p:nvSpPr>
          <p:cNvPr id="62" name="Ohnutá šipka 61"/>
          <p:cNvSpPr/>
          <p:nvPr/>
        </p:nvSpPr>
        <p:spPr>
          <a:xfrm>
            <a:off x="899887" y="4011903"/>
            <a:ext cx="1422531" cy="1717041"/>
          </a:xfrm>
          <a:prstGeom prst="bentArrow">
            <a:avLst>
              <a:gd name="adj1" fmla="val 4722"/>
              <a:gd name="adj2" fmla="val 4012"/>
              <a:gd name="adj3" fmla="val 25000"/>
              <a:gd name="adj4" fmla="val 43750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F2481A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89" name="TextovéPole 88"/>
          <p:cNvSpPr txBox="1"/>
          <p:nvPr/>
        </p:nvSpPr>
        <p:spPr>
          <a:xfrm>
            <a:off x="3706596" y="2170669"/>
            <a:ext cx="1460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Nižší prostory</a:t>
            </a:r>
            <a:endParaRPr lang="cs-CZ" dirty="0"/>
          </a:p>
        </p:txBody>
      </p:sp>
      <p:sp>
        <p:nvSpPr>
          <p:cNvPr id="90" name="TextovéPole 89"/>
          <p:cNvSpPr txBox="1"/>
          <p:nvPr/>
        </p:nvSpPr>
        <p:spPr>
          <a:xfrm>
            <a:off x="3724576" y="5136980"/>
            <a:ext cx="1488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Vyšší prostory</a:t>
            </a:r>
            <a:endParaRPr lang="cs-CZ" dirty="0"/>
          </a:p>
        </p:txBody>
      </p:sp>
      <p:sp>
        <p:nvSpPr>
          <p:cNvPr id="91" name="Šipka nahoru 90"/>
          <p:cNvSpPr/>
          <p:nvPr/>
        </p:nvSpPr>
        <p:spPr>
          <a:xfrm>
            <a:off x="7459582" y="2844517"/>
            <a:ext cx="88989" cy="316079"/>
          </a:xfrm>
          <a:prstGeom prst="upArrow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FF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2" name="Šipka nahoru 91"/>
          <p:cNvSpPr/>
          <p:nvPr/>
        </p:nvSpPr>
        <p:spPr>
          <a:xfrm>
            <a:off x="7109057" y="2844517"/>
            <a:ext cx="88989" cy="316079"/>
          </a:xfrm>
          <a:prstGeom prst="upArrow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FF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3" name="Šipka nahoru 92"/>
          <p:cNvSpPr/>
          <p:nvPr/>
        </p:nvSpPr>
        <p:spPr>
          <a:xfrm>
            <a:off x="6761970" y="2844517"/>
            <a:ext cx="88989" cy="316079"/>
          </a:xfrm>
          <a:prstGeom prst="upArrow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FF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4" name="Šipka nahoru 93"/>
          <p:cNvSpPr/>
          <p:nvPr/>
        </p:nvSpPr>
        <p:spPr>
          <a:xfrm>
            <a:off x="6414349" y="2889250"/>
            <a:ext cx="66566" cy="271346"/>
          </a:xfrm>
          <a:prstGeom prst="upArrow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FF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5" name="Šipka nahoru 94"/>
          <p:cNvSpPr/>
          <p:nvPr/>
        </p:nvSpPr>
        <p:spPr>
          <a:xfrm>
            <a:off x="6043108" y="2935588"/>
            <a:ext cx="68767" cy="225008"/>
          </a:xfrm>
          <a:prstGeom prst="upArrow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FF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6" name="Šipka nahoru 95"/>
          <p:cNvSpPr/>
          <p:nvPr/>
        </p:nvSpPr>
        <p:spPr>
          <a:xfrm>
            <a:off x="7791612" y="2848307"/>
            <a:ext cx="88989" cy="316079"/>
          </a:xfrm>
          <a:prstGeom prst="upArrow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FF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7" name="Šipka nahoru 96"/>
          <p:cNvSpPr/>
          <p:nvPr/>
        </p:nvSpPr>
        <p:spPr>
          <a:xfrm>
            <a:off x="5681214" y="2971800"/>
            <a:ext cx="70075" cy="188797"/>
          </a:xfrm>
          <a:prstGeom prst="upArrow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FF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8" name="Šipka nahoru 97"/>
          <p:cNvSpPr/>
          <p:nvPr/>
        </p:nvSpPr>
        <p:spPr>
          <a:xfrm>
            <a:off x="7514541" y="6178102"/>
            <a:ext cx="88989" cy="316079"/>
          </a:xfrm>
          <a:prstGeom prst="upArrow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FF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9" name="Šipka nahoru 98"/>
          <p:cNvSpPr/>
          <p:nvPr/>
        </p:nvSpPr>
        <p:spPr>
          <a:xfrm>
            <a:off x="7164016" y="6178102"/>
            <a:ext cx="88989" cy="316079"/>
          </a:xfrm>
          <a:prstGeom prst="upArrow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FF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Šipka nahoru 99"/>
          <p:cNvSpPr/>
          <p:nvPr/>
        </p:nvSpPr>
        <p:spPr>
          <a:xfrm>
            <a:off x="6816929" y="6178102"/>
            <a:ext cx="88989" cy="316079"/>
          </a:xfrm>
          <a:prstGeom prst="upArrow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FF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1" name="Šipka nahoru 100"/>
          <p:cNvSpPr/>
          <p:nvPr/>
        </p:nvSpPr>
        <p:spPr>
          <a:xfrm>
            <a:off x="6469308" y="6222835"/>
            <a:ext cx="66566" cy="271346"/>
          </a:xfrm>
          <a:prstGeom prst="upArrow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FF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2" name="Šipka nahoru 101"/>
          <p:cNvSpPr/>
          <p:nvPr/>
        </p:nvSpPr>
        <p:spPr>
          <a:xfrm>
            <a:off x="6098067" y="6269173"/>
            <a:ext cx="90184" cy="225008"/>
          </a:xfrm>
          <a:prstGeom prst="upArrow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FF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3" name="Šipka nahoru 102"/>
          <p:cNvSpPr/>
          <p:nvPr/>
        </p:nvSpPr>
        <p:spPr>
          <a:xfrm>
            <a:off x="7846571" y="6181892"/>
            <a:ext cx="88989" cy="316079"/>
          </a:xfrm>
          <a:prstGeom prst="upArrow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FF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4" name="Šipka nahoru 103"/>
          <p:cNvSpPr/>
          <p:nvPr/>
        </p:nvSpPr>
        <p:spPr>
          <a:xfrm>
            <a:off x="5736172" y="6356816"/>
            <a:ext cx="91097" cy="137365"/>
          </a:xfrm>
          <a:prstGeom prst="upArrow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rgbClr val="FF00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3621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492224" y="188640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b="1" dirty="0" smtClean="0"/>
              <a:t>Sálavé panely</a:t>
            </a:r>
            <a:endParaRPr lang="en-US" b="1" dirty="0" smtClean="0"/>
          </a:p>
        </p:txBody>
      </p:sp>
      <p:sp>
        <p:nvSpPr>
          <p:cNvPr id="3" name="TextovéPole 2"/>
          <p:cNvSpPr txBox="1"/>
          <p:nvPr/>
        </p:nvSpPr>
        <p:spPr>
          <a:xfrm>
            <a:off x="3563888" y="1248101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BOX </a:t>
            </a:r>
            <a:r>
              <a:rPr lang="cs-CZ" dirty="0" err="1" smtClean="0"/>
              <a:t>Nr</a:t>
            </a:r>
            <a:r>
              <a:rPr lang="cs-CZ" dirty="0" smtClean="0"/>
              <a:t>. 1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3590060" y="2782860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BOX </a:t>
            </a:r>
            <a:r>
              <a:rPr lang="cs-CZ" dirty="0" err="1" smtClean="0"/>
              <a:t>Nr</a:t>
            </a:r>
            <a:r>
              <a:rPr lang="cs-CZ" dirty="0" smtClean="0"/>
              <a:t>. 2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3590060" y="4709859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BOX </a:t>
            </a:r>
            <a:r>
              <a:rPr lang="cs-CZ" dirty="0" err="1" smtClean="0"/>
              <a:t>Nr</a:t>
            </a:r>
            <a:r>
              <a:rPr lang="cs-CZ" dirty="0" smtClean="0"/>
              <a:t>. 3</a:t>
            </a:r>
            <a:endParaRPr lang="cs-CZ" dirty="0"/>
          </a:p>
        </p:txBody>
      </p:sp>
      <p:pic>
        <p:nvPicPr>
          <p:cNvPr id="6" name="Picture 6" descr="http://www.mujobal.cz/obrazky/2709/prepravni-krabice-dno-viko-60x40x10-cm-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90" y="1071760"/>
            <a:ext cx="2286000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www.mujobal.cz/obrazky/2709/prepravni-krabice-dno-viko-60x40x10-cm-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80" y="2564904"/>
            <a:ext cx="2286000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www.mujobal.cz/obrazky/2709/prepravni-krabice-dno-viko-60x40x10-cm-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80" y="4469906"/>
            <a:ext cx="2286000" cy="93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bdélník 8"/>
          <p:cNvSpPr/>
          <p:nvPr/>
        </p:nvSpPr>
        <p:spPr>
          <a:xfrm>
            <a:off x="6150843" y="980728"/>
            <a:ext cx="2520280" cy="10745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Panel 3000/600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150843" y="2291566"/>
            <a:ext cx="2520280" cy="14564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Panel 3000/900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6003538" y="106687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6003538" y="133966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6003538" y="161246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6003538" y="187420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bdélník 14"/>
          <p:cNvSpPr/>
          <p:nvPr/>
        </p:nvSpPr>
        <p:spPr>
          <a:xfrm>
            <a:off x="8676456" y="106813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8676456" y="134092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bdélník 16"/>
          <p:cNvSpPr/>
          <p:nvPr/>
        </p:nvSpPr>
        <p:spPr>
          <a:xfrm>
            <a:off x="8676456" y="161371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8676456" y="187546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9" name="Přímá spojnice 18"/>
          <p:cNvCxnSpPr/>
          <p:nvPr/>
        </p:nvCxnSpPr>
        <p:spPr>
          <a:xfrm>
            <a:off x="6588224" y="980727"/>
            <a:ext cx="0" cy="1080000"/>
          </a:xfrm>
          <a:prstGeom prst="line">
            <a:avLst/>
          </a:prstGeom>
          <a:ln w="2222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>
            <a:off x="8244408" y="977764"/>
            <a:ext cx="0" cy="1080000"/>
          </a:xfrm>
          <a:prstGeom prst="line">
            <a:avLst/>
          </a:prstGeom>
          <a:ln w="2222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bdélník 20"/>
          <p:cNvSpPr/>
          <p:nvPr/>
        </p:nvSpPr>
        <p:spPr>
          <a:xfrm>
            <a:off x="6003538" y="239408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6003538" y="263829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bdélník 22"/>
          <p:cNvSpPr/>
          <p:nvPr/>
        </p:nvSpPr>
        <p:spPr>
          <a:xfrm>
            <a:off x="6003538" y="289204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bdélník 23"/>
          <p:cNvSpPr/>
          <p:nvPr/>
        </p:nvSpPr>
        <p:spPr>
          <a:xfrm>
            <a:off x="6003538" y="313473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bdélník 24"/>
          <p:cNvSpPr/>
          <p:nvPr/>
        </p:nvSpPr>
        <p:spPr>
          <a:xfrm>
            <a:off x="6003538" y="336848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bdélník 25"/>
          <p:cNvSpPr/>
          <p:nvPr/>
        </p:nvSpPr>
        <p:spPr>
          <a:xfrm>
            <a:off x="6003538" y="3620701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Obdélník 26"/>
          <p:cNvSpPr/>
          <p:nvPr/>
        </p:nvSpPr>
        <p:spPr>
          <a:xfrm>
            <a:off x="8676456" y="238775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Obdélník 27"/>
          <p:cNvSpPr/>
          <p:nvPr/>
        </p:nvSpPr>
        <p:spPr>
          <a:xfrm>
            <a:off x="8676456" y="263197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Obdélník 28"/>
          <p:cNvSpPr/>
          <p:nvPr/>
        </p:nvSpPr>
        <p:spPr>
          <a:xfrm>
            <a:off x="8676456" y="288571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Obdélník 29"/>
          <p:cNvSpPr/>
          <p:nvPr/>
        </p:nvSpPr>
        <p:spPr>
          <a:xfrm>
            <a:off x="8676456" y="312840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bdélník 30"/>
          <p:cNvSpPr/>
          <p:nvPr/>
        </p:nvSpPr>
        <p:spPr>
          <a:xfrm>
            <a:off x="8676456" y="336215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bdélník 31"/>
          <p:cNvSpPr/>
          <p:nvPr/>
        </p:nvSpPr>
        <p:spPr>
          <a:xfrm>
            <a:off x="8676456" y="361437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33" name="Přímá spojnice 32"/>
          <p:cNvCxnSpPr/>
          <p:nvPr/>
        </p:nvCxnSpPr>
        <p:spPr>
          <a:xfrm>
            <a:off x="6588224" y="2286396"/>
            <a:ext cx="0" cy="1476000"/>
          </a:xfrm>
          <a:prstGeom prst="line">
            <a:avLst/>
          </a:prstGeom>
          <a:ln w="2222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nice 33"/>
          <p:cNvCxnSpPr/>
          <p:nvPr/>
        </p:nvCxnSpPr>
        <p:spPr>
          <a:xfrm>
            <a:off x="8244408" y="2283433"/>
            <a:ext cx="0" cy="1476000"/>
          </a:xfrm>
          <a:prstGeom prst="line">
            <a:avLst/>
          </a:prstGeom>
          <a:ln w="2222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bdélník 34"/>
          <p:cNvSpPr/>
          <p:nvPr/>
        </p:nvSpPr>
        <p:spPr>
          <a:xfrm>
            <a:off x="6150843" y="3984832"/>
            <a:ext cx="2520280" cy="195904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Panel 3000/1200</a:t>
            </a:r>
          </a:p>
        </p:txBody>
      </p:sp>
      <p:sp>
        <p:nvSpPr>
          <p:cNvPr id="36" name="Obdélník 35"/>
          <p:cNvSpPr/>
          <p:nvPr/>
        </p:nvSpPr>
        <p:spPr>
          <a:xfrm>
            <a:off x="6003538" y="408734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Obdélník 36"/>
          <p:cNvSpPr/>
          <p:nvPr/>
        </p:nvSpPr>
        <p:spPr>
          <a:xfrm>
            <a:off x="6003538" y="433156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bdélník 37"/>
          <p:cNvSpPr/>
          <p:nvPr/>
        </p:nvSpPr>
        <p:spPr>
          <a:xfrm>
            <a:off x="6003538" y="458530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Obdélník 38"/>
          <p:cNvSpPr/>
          <p:nvPr/>
        </p:nvSpPr>
        <p:spPr>
          <a:xfrm>
            <a:off x="6003538" y="482800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Obdélník 39"/>
          <p:cNvSpPr/>
          <p:nvPr/>
        </p:nvSpPr>
        <p:spPr>
          <a:xfrm>
            <a:off x="6003538" y="506175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Obdélník 40"/>
          <p:cNvSpPr/>
          <p:nvPr/>
        </p:nvSpPr>
        <p:spPr>
          <a:xfrm>
            <a:off x="6003538" y="531396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Obdélník 41"/>
          <p:cNvSpPr/>
          <p:nvPr/>
        </p:nvSpPr>
        <p:spPr>
          <a:xfrm>
            <a:off x="8676456" y="408102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bdélník 42"/>
          <p:cNvSpPr/>
          <p:nvPr/>
        </p:nvSpPr>
        <p:spPr>
          <a:xfrm>
            <a:off x="8676456" y="432523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Obdélník 43"/>
          <p:cNvSpPr/>
          <p:nvPr/>
        </p:nvSpPr>
        <p:spPr>
          <a:xfrm>
            <a:off x="8676456" y="457898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5" name="Obdélník 44"/>
          <p:cNvSpPr/>
          <p:nvPr/>
        </p:nvSpPr>
        <p:spPr>
          <a:xfrm>
            <a:off x="8676456" y="482167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6" name="Obdélník 45"/>
          <p:cNvSpPr/>
          <p:nvPr/>
        </p:nvSpPr>
        <p:spPr>
          <a:xfrm>
            <a:off x="8676456" y="505542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7" name="Obdélník 46"/>
          <p:cNvSpPr/>
          <p:nvPr/>
        </p:nvSpPr>
        <p:spPr>
          <a:xfrm>
            <a:off x="8676456" y="5307641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48" name="Přímá spojnice 47"/>
          <p:cNvCxnSpPr/>
          <p:nvPr/>
        </p:nvCxnSpPr>
        <p:spPr>
          <a:xfrm>
            <a:off x="6582891" y="3979663"/>
            <a:ext cx="0" cy="1980000"/>
          </a:xfrm>
          <a:prstGeom prst="line">
            <a:avLst/>
          </a:prstGeom>
          <a:ln w="2222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nice 48"/>
          <p:cNvCxnSpPr/>
          <p:nvPr/>
        </p:nvCxnSpPr>
        <p:spPr>
          <a:xfrm>
            <a:off x="8239075" y="3976700"/>
            <a:ext cx="0" cy="1980000"/>
          </a:xfrm>
          <a:prstGeom prst="line">
            <a:avLst/>
          </a:prstGeom>
          <a:ln w="2222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bdélník 49"/>
          <p:cNvSpPr/>
          <p:nvPr/>
        </p:nvSpPr>
        <p:spPr>
          <a:xfrm>
            <a:off x="8676456" y="554563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Obdélník 50"/>
          <p:cNvSpPr/>
          <p:nvPr/>
        </p:nvSpPr>
        <p:spPr>
          <a:xfrm>
            <a:off x="8676456" y="579785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2" name="Obdélník 51"/>
          <p:cNvSpPr/>
          <p:nvPr/>
        </p:nvSpPr>
        <p:spPr>
          <a:xfrm>
            <a:off x="6003538" y="554121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3" name="Obdélník 52"/>
          <p:cNvSpPr/>
          <p:nvPr/>
        </p:nvSpPr>
        <p:spPr>
          <a:xfrm>
            <a:off x="6003538" y="579343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25922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Zástupný symbol pro obsah 2"/>
          <p:cNvSpPr txBox="1">
            <a:spLocks/>
          </p:cNvSpPr>
          <p:nvPr/>
        </p:nvSpPr>
        <p:spPr>
          <a:xfrm>
            <a:off x="492224" y="188640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b="1" dirty="0" smtClean="0"/>
              <a:t>Příslušenství - Rozdělovače</a:t>
            </a:r>
            <a:endParaRPr lang="en-US" b="1" dirty="0" smtClean="0"/>
          </a:p>
        </p:txBody>
      </p:sp>
      <p:pic>
        <p:nvPicPr>
          <p:cNvPr id="48" name="Picture 4" descr="http://www.gastroobaly.net/fotky31242/fotos/_vyrn_6barva-2-kopi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68" y="895327"/>
            <a:ext cx="1437929" cy="124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ovéPole 48"/>
          <p:cNvSpPr txBox="1"/>
          <p:nvPr/>
        </p:nvSpPr>
        <p:spPr>
          <a:xfrm>
            <a:off x="2815398" y="1248101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BOX </a:t>
            </a:r>
            <a:r>
              <a:rPr lang="cs-CZ" dirty="0" err="1" smtClean="0"/>
              <a:t>Nr</a:t>
            </a:r>
            <a:r>
              <a:rPr lang="cs-CZ" dirty="0" smtClean="0"/>
              <a:t>. 4</a:t>
            </a:r>
            <a:endParaRPr lang="cs-CZ" dirty="0"/>
          </a:p>
        </p:txBody>
      </p:sp>
      <p:pic>
        <p:nvPicPr>
          <p:cNvPr id="50" name="Picture 4" descr="http://www.gastroobaly.net/fotky31242/fotos/_vyrn_6barva-2-kopi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40" y="2420888"/>
            <a:ext cx="1437929" cy="124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ovéPole 50"/>
          <p:cNvSpPr txBox="1"/>
          <p:nvPr/>
        </p:nvSpPr>
        <p:spPr>
          <a:xfrm>
            <a:off x="2841570" y="2782860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BOX </a:t>
            </a:r>
            <a:r>
              <a:rPr lang="cs-CZ" dirty="0" err="1" smtClean="0"/>
              <a:t>Nr</a:t>
            </a:r>
            <a:r>
              <a:rPr lang="cs-CZ" dirty="0" smtClean="0"/>
              <a:t>. 5</a:t>
            </a:r>
            <a:endParaRPr lang="cs-CZ" dirty="0"/>
          </a:p>
        </p:txBody>
      </p:sp>
      <p:pic>
        <p:nvPicPr>
          <p:cNvPr id="52" name="Picture 4" descr="http://www.gastroobaly.net/fotky31242/fotos/_vyrn_6barva-2-kopi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40" y="4272358"/>
            <a:ext cx="1437929" cy="124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TextovéPole 52"/>
          <p:cNvSpPr txBox="1"/>
          <p:nvPr/>
        </p:nvSpPr>
        <p:spPr>
          <a:xfrm>
            <a:off x="2841570" y="4709859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BOX </a:t>
            </a:r>
            <a:r>
              <a:rPr lang="cs-CZ" dirty="0" err="1" smtClean="0"/>
              <a:t>Nr</a:t>
            </a:r>
            <a:r>
              <a:rPr lang="cs-CZ" dirty="0" smtClean="0"/>
              <a:t>. 6</a:t>
            </a:r>
            <a:endParaRPr lang="cs-CZ" dirty="0"/>
          </a:p>
        </p:txBody>
      </p:sp>
      <p:sp>
        <p:nvSpPr>
          <p:cNvPr id="54" name="Obdélník 53"/>
          <p:cNvSpPr/>
          <p:nvPr/>
        </p:nvSpPr>
        <p:spPr>
          <a:xfrm>
            <a:off x="8113931" y="3993918"/>
            <a:ext cx="684000" cy="195151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5" name="Obdélník 54"/>
          <p:cNvSpPr/>
          <p:nvPr/>
        </p:nvSpPr>
        <p:spPr>
          <a:xfrm>
            <a:off x="4690616" y="3992364"/>
            <a:ext cx="684000" cy="195151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Obdélník 55"/>
          <p:cNvSpPr/>
          <p:nvPr/>
        </p:nvSpPr>
        <p:spPr>
          <a:xfrm>
            <a:off x="8113931" y="2269225"/>
            <a:ext cx="684000" cy="14753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7" name="Obdélník 56"/>
          <p:cNvSpPr/>
          <p:nvPr/>
        </p:nvSpPr>
        <p:spPr>
          <a:xfrm>
            <a:off x="4690616" y="2267671"/>
            <a:ext cx="684000" cy="14753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Obdélník 57"/>
          <p:cNvSpPr/>
          <p:nvPr/>
        </p:nvSpPr>
        <p:spPr>
          <a:xfrm>
            <a:off x="8117284" y="973081"/>
            <a:ext cx="684000" cy="10877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9" name="Obdélník 58"/>
          <p:cNvSpPr/>
          <p:nvPr/>
        </p:nvSpPr>
        <p:spPr>
          <a:xfrm>
            <a:off x="4693969" y="971527"/>
            <a:ext cx="684000" cy="10877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Obdélník 59"/>
          <p:cNvSpPr/>
          <p:nvPr/>
        </p:nvSpPr>
        <p:spPr>
          <a:xfrm>
            <a:off x="4753213" y="1018022"/>
            <a:ext cx="144016" cy="4201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1" name="Obdélník 60"/>
          <p:cNvSpPr/>
          <p:nvPr/>
        </p:nvSpPr>
        <p:spPr>
          <a:xfrm>
            <a:off x="4897229" y="106696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2" name="Obdélník 61"/>
          <p:cNvSpPr/>
          <p:nvPr/>
        </p:nvSpPr>
        <p:spPr>
          <a:xfrm>
            <a:off x="4897229" y="133657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3" name="Obdélník 62"/>
          <p:cNvSpPr/>
          <p:nvPr/>
        </p:nvSpPr>
        <p:spPr>
          <a:xfrm>
            <a:off x="4609197" y="119675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4" name="Obdélník 63"/>
          <p:cNvSpPr/>
          <p:nvPr/>
        </p:nvSpPr>
        <p:spPr>
          <a:xfrm>
            <a:off x="4729637" y="2323015"/>
            <a:ext cx="151970" cy="645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5" name="Obdélník 64"/>
          <p:cNvSpPr/>
          <p:nvPr/>
        </p:nvSpPr>
        <p:spPr>
          <a:xfrm>
            <a:off x="4873654" y="238674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6" name="Obdélník 65"/>
          <p:cNvSpPr/>
          <p:nvPr/>
        </p:nvSpPr>
        <p:spPr>
          <a:xfrm>
            <a:off x="4873654" y="262587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7" name="Obdélník 66"/>
          <p:cNvSpPr/>
          <p:nvPr/>
        </p:nvSpPr>
        <p:spPr>
          <a:xfrm>
            <a:off x="4585622" y="261482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8" name="Obdélník 67"/>
          <p:cNvSpPr/>
          <p:nvPr/>
        </p:nvSpPr>
        <p:spPr>
          <a:xfrm>
            <a:off x="4873654" y="287225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9" name="Obdélník 68"/>
          <p:cNvSpPr/>
          <p:nvPr/>
        </p:nvSpPr>
        <p:spPr>
          <a:xfrm>
            <a:off x="8619197" y="1018022"/>
            <a:ext cx="130440" cy="972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0" name="Obdélník 69"/>
          <p:cNvSpPr/>
          <p:nvPr/>
        </p:nvSpPr>
        <p:spPr>
          <a:xfrm>
            <a:off x="8463721" y="106696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1" name="Obdélník 70"/>
          <p:cNvSpPr/>
          <p:nvPr/>
        </p:nvSpPr>
        <p:spPr>
          <a:xfrm>
            <a:off x="8463721" y="134419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2" name="Obdélník 71"/>
          <p:cNvSpPr/>
          <p:nvPr/>
        </p:nvSpPr>
        <p:spPr>
          <a:xfrm>
            <a:off x="8463721" y="162037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3" name="Obdélník 72"/>
          <p:cNvSpPr/>
          <p:nvPr/>
        </p:nvSpPr>
        <p:spPr>
          <a:xfrm>
            <a:off x="8463721" y="188846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4" name="Obdélník 73"/>
          <p:cNvSpPr/>
          <p:nvPr/>
        </p:nvSpPr>
        <p:spPr>
          <a:xfrm>
            <a:off x="8605621" y="2326782"/>
            <a:ext cx="144016" cy="137776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5" name="Obdélník 74"/>
          <p:cNvSpPr/>
          <p:nvPr/>
        </p:nvSpPr>
        <p:spPr>
          <a:xfrm>
            <a:off x="8454362" y="238154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6" name="Obdélník 75"/>
          <p:cNvSpPr/>
          <p:nvPr/>
        </p:nvSpPr>
        <p:spPr>
          <a:xfrm>
            <a:off x="8454362" y="262067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7" name="Obdélník 76"/>
          <p:cNvSpPr/>
          <p:nvPr/>
        </p:nvSpPr>
        <p:spPr>
          <a:xfrm>
            <a:off x="8454362" y="286705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8" name="Obdélník 77"/>
          <p:cNvSpPr/>
          <p:nvPr/>
        </p:nvSpPr>
        <p:spPr>
          <a:xfrm>
            <a:off x="8454362" y="311368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9" name="Obdélník 78"/>
          <p:cNvSpPr/>
          <p:nvPr/>
        </p:nvSpPr>
        <p:spPr>
          <a:xfrm>
            <a:off x="8454362" y="3371111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0" name="Obdélník 79"/>
          <p:cNvSpPr/>
          <p:nvPr/>
        </p:nvSpPr>
        <p:spPr>
          <a:xfrm>
            <a:off x="8454362" y="361773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1" name="Obdélník 80"/>
          <p:cNvSpPr/>
          <p:nvPr/>
        </p:nvSpPr>
        <p:spPr>
          <a:xfrm>
            <a:off x="5086209" y="1040083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2" name="Obdélník 81"/>
          <p:cNvSpPr/>
          <p:nvPr/>
        </p:nvSpPr>
        <p:spPr>
          <a:xfrm>
            <a:off x="5473293" y="980728"/>
            <a:ext cx="2520280" cy="10745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Panel 3000/600</a:t>
            </a:r>
          </a:p>
        </p:txBody>
      </p:sp>
      <p:sp>
        <p:nvSpPr>
          <p:cNvPr id="83" name="Obdélník 82"/>
          <p:cNvSpPr/>
          <p:nvPr/>
        </p:nvSpPr>
        <p:spPr>
          <a:xfrm>
            <a:off x="5473293" y="2291566"/>
            <a:ext cx="2520280" cy="14564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Panel 3000/900</a:t>
            </a:r>
          </a:p>
        </p:txBody>
      </p:sp>
      <p:sp>
        <p:nvSpPr>
          <p:cNvPr id="84" name="Obdélník 83"/>
          <p:cNvSpPr/>
          <p:nvPr/>
        </p:nvSpPr>
        <p:spPr>
          <a:xfrm>
            <a:off x="5329277" y="106687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5" name="Obdélník 84"/>
          <p:cNvSpPr/>
          <p:nvPr/>
        </p:nvSpPr>
        <p:spPr>
          <a:xfrm>
            <a:off x="5329277" y="133966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6" name="Obdélník 85"/>
          <p:cNvSpPr/>
          <p:nvPr/>
        </p:nvSpPr>
        <p:spPr>
          <a:xfrm>
            <a:off x="4753213" y="1544552"/>
            <a:ext cx="144016" cy="4385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7" name="Obdélník 86"/>
          <p:cNvSpPr/>
          <p:nvPr/>
        </p:nvSpPr>
        <p:spPr>
          <a:xfrm>
            <a:off x="4897229" y="160040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8" name="Obdélník 87"/>
          <p:cNvSpPr/>
          <p:nvPr/>
        </p:nvSpPr>
        <p:spPr>
          <a:xfrm>
            <a:off x="4897229" y="187001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9" name="Obdélník 88"/>
          <p:cNvSpPr/>
          <p:nvPr/>
        </p:nvSpPr>
        <p:spPr>
          <a:xfrm>
            <a:off x="4609197" y="173018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0" name="Obdélník 89"/>
          <p:cNvSpPr/>
          <p:nvPr/>
        </p:nvSpPr>
        <p:spPr>
          <a:xfrm>
            <a:off x="5329277" y="161246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1" name="Obdélník 90"/>
          <p:cNvSpPr/>
          <p:nvPr/>
        </p:nvSpPr>
        <p:spPr>
          <a:xfrm>
            <a:off x="5329277" y="187420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2" name="Obdélník 91"/>
          <p:cNvSpPr/>
          <p:nvPr/>
        </p:nvSpPr>
        <p:spPr>
          <a:xfrm>
            <a:off x="5086209" y="1305759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3" name="Obdélník 92"/>
          <p:cNvSpPr/>
          <p:nvPr/>
        </p:nvSpPr>
        <p:spPr>
          <a:xfrm>
            <a:off x="5086209" y="1570931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4" name="Obdélník 93"/>
          <p:cNvSpPr/>
          <p:nvPr/>
        </p:nvSpPr>
        <p:spPr>
          <a:xfrm>
            <a:off x="5086209" y="1838211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5" name="Obdélník 94"/>
          <p:cNvSpPr/>
          <p:nvPr/>
        </p:nvSpPr>
        <p:spPr>
          <a:xfrm>
            <a:off x="7993573" y="106813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6" name="Obdélník 95"/>
          <p:cNvSpPr/>
          <p:nvPr/>
        </p:nvSpPr>
        <p:spPr>
          <a:xfrm>
            <a:off x="7993573" y="134092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7" name="Obdélník 96"/>
          <p:cNvSpPr/>
          <p:nvPr/>
        </p:nvSpPr>
        <p:spPr>
          <a:xfrm>
            <a:off x="7993573" y="161371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8" name="Obdélník 97"/>
          <p:cNvSpPr/>
          <p:nvPr/>
        </p:nvSpPr>
        <p:spPr>
          <a:xfrm>
            <a:off x="7993573" y="187546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9" name="Obdélník 98"/>
          <p:cNvSpPr/>
          <p:nvPr/>
        </p:nvSpPr>
        <p:spPr>
          <a:xfrm>
            <a:off x="8195949" y="1037072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Obdélník 99"/>
          <p:cNvSpPr/>
          <p:nvPr/>
        </p:nvSpPr>
        <p:spPr>
          <a:xfrm>
            <a:off x="8195949" y="1302748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1" name="Obdélník 100"/>
          <p:cNvSpPr/>
          <p:nvPr/>
        </p:nvSpPr>
        <p:spPr>
          <a:xfrm>
            <a:off x="8195949" y="1567920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2" name="Obdélník 101"/>
          <p:cNvSpPr/>
          <p:nvPr/>
        </p:nvSpPr>
        <p:spPr>
          <a:xfrm>
            <a:off x="8195949" y="1835200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03" name="Přímá spojnice 102"/>
          <p:cNvCxnSpPr/>
          <p:nvPr/>
        </p:nvCxnSpPr>
        <p:spPr>
          <a:xfrm>
            <a:off x="5905341" y="980727"/>
            <a:ext cx="0" cy="1080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Přímá spojnice 103"/>
          <p:cNvCxnSpPr/>
          <p:nvPr/>
        </p:nvCxnSpPr>
        <p:spPr>
          <a:xfrm>
            <a:off x="7561525" y="977764"/>
            <a:ext cx="0" cy="1080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Obdélník 104"/>
          <p:cNvSpPr/>
          <p:nvPr/>
        </p:nvSpPr>
        <p:spPr>
          <a:xfrm>
            <a:off x="5328649" y="239408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6" name="Obdélník 105"/>
          <p:cNvSpPr/>
          <p:nvPr/>
        </p:nvSpPr>
        <p:spPr>
          <a:xfrm>
            <a:off x="5328649" y="263829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7" name="Obdélník 106"/>
          <p:cNvSpPr/>
          <p:nvPr/>
        </p:nvSpPr>
        <p:spPr>
          <a:xfrm>
            <a:off x="5328649" y="289204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8" name="Obdélník 107"/>
          <p:cNvSpPr/>
          <p:nvPr/>
        </p:nvSpPr>
        <p:spPr>
          <a:xfrm>
            <a:off x="5328649" y="313473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9" name="Obdélník 108"/>
          <p:cNvSpPr/>
          <p:nvPr/>
        </p:nvSpPr>
        <p:spPr>
          <a:xfrm>
            <a:off x="5328649" y="336848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0" name="Obdélník 109"/>
          <p:cNvSpPr/>
          <p:nvPr/>
        </p:nvSpPr>
        <p:spPr>
          <a:xfrm>
            <a:off x="5328649" y="3620701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1" name="Obdélník 110"/>
          <p:cNvSpPr/>
          <p:nvPr/>
        </p:nvSpPr>
        <p:spPr>
          <a:xfrm>
            <a:off x="7993573" y="238775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2" name="Obdélník 111"/>
          <p:cNvSpPr/>
          <p:nvPr/>
        </p:nvSpPr>
        <p:spPr>
          <a:xfrm>
            <a:off x="7993573" y="263197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3" name="Obdélník 112"/>
          <p:cNvSpPr/>
          <p:nvPr/>
        </p:nvSpPr>
        <p:spPr>
          <a:xfrm>
            <a:off x="7993573" y="288571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4" name="Obdélník 113"/>
          <p:cNvSpPr/>
          <p:nvPr/>
        </p:nvSpPr>
        <p:spPr>
          <a:xfrm>
            <a:off x="7993573" y="312840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5" name="Obdélník 114"/>
          <p:cNvSpPr/>
          <p:nvPr/>
        </p:nvSpPr>
        <p:spPr>
          <a:xfrm>
            <a:off x="7993573" y="336215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6" name="Obdélník 115"/>
          <p:cNvSpPr/>
          <p:nvPr/>
        </p:nvSpPr>
        <p:spPr>
          <a:xfrm>
            <a:off x="7993573" y="361437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7" name="Přímá spojnice 116"/>
          <p:cNvCxnSpPr/>
          <p:nvPr/>
        </p:nvCxnSpPr>
        <p:spPr>
          <a:xfrm>
            <a:off x="5905341" y="2286396"/>
            <a:ext cx="0" cy="1476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Přímá spojnice 117"/>
          <p:cNvCxnSpPr/>
          <p:nvPr/>
        </p:nvCxnSpPr>
        <p:spPr>
          <a:xfrm>
            <a:off x="7561525" y="2283433"/>
            <a:ext cx="0" cy="1476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Obdélník 118"/>
          <p:cNvSpPr/>
          <p:nvPr/>
        </p:nvSpPr>
        <p:spPr>
          <a:xfrm>
            <a:off x="5086209" y="2366367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0" name="Obdélník 119"/>
          <p:cNvSpPr/>
          <p:nvPr/>
        </p:nvSpPr>
        <p:spPr>
          <a:xfrm>
            <a:off x="5086209" y="2603468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1" name="Obdélník 120"/>
          <p:cNvSpPr/>
          <p:nvPr/>
        </p:nvSpPr>
        <p:spPr>
          <a:xfrm>
            <a:off x="5086209" y="2849590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2" name="Obdélník 121"/>
          <p:cNvSpPr/>
          <p:nvPr/>
        </p:nvSpPr>
        <p:spPr>
          <a:xfrm>
            <a:off x="5086209" y="3097820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3" name="Obdélník 122"/>
          <p:cNvSpPr/>
          <p:nvPr/>
        </p:nvSpPr>
        <p:spPr>
          <a:xfrm>
            <a:off x="5086209" y="3338788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4" name="Obdélník 123"/>
          <p:cNvSpPr/>
          <p:nvPr/>
        </p:nvSpPr>
        <p:spPr>
          <a:xfrm>
            <a:off x="5086209" y="3596543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5" name="Obdélník 124"/>
          <p:cNvSpPr/>
          <p:nvPr/>
        </p:nvSpPr>
        <p:spPr>
          <a:xfrm>
            <a:off x="8195949" y="2362175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6" name="Obdélník 125"/>
          <p:cNvSpPr/>
          <p:nvPr/>
        </p:nvSpPr>
        <p:spPr>
          <a:xfrm>
            <a:off x="8195949" y="2599276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7" name="Obdélník 126"/>
          <p:cNvSpPr/>
          <p:nvPr/>
        </p:nvSpPr>
        <p:spPr>
          <a:xfrm>
            <a:off x="8195949" y="2845398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8" name="Obdélník 127"/>
          <p:cNvSpPr/>
          <p:nvPr/>
        </p:nvSpPr>
        <p:spPr>
          <a:xfrm>
            <a:off x="8195949" y="3093628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9" name="Obdélník 128"/>
          <p:cNvSpPr/>
          <p:nvPr/>
        </p:nvSpPr>
        <p:spPr>
          <a:xfrm>
            <a:off x="8195949" y="3334596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0" name="Obdélník 129"/>
          <p:cNvSpPr/>
          <p:nvPr/>
        </p:nvSpPr>
        <p:spPr>
          <a:xfrm>
            <a:off x="8195949" y="3582826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1" name="Obdélník 130"/>
          <p:cNvSpPr/>
          <p:nvPr/>
        </p:nvSpPr>
        <p:spPr>
          <a:xfrm>
            <a:off x="4724637" y="3092594"/>
            <a:ext cx="151970" cy="6119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2" name="Obdélník 131"/>
          <p:cNvSpPr/>
          <p:nvPr/>
        </p:nvSpPr>
        <p:spPr>
          <a:xfrm>
            <a:off x="4868654" y="313120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3" name="Obdélník 132"/>
          <p:cNvSpPr/>
          <p:nvPr/>
        </p:nvSpPr>
        <p:spPr>
          <a:xfrm>
            <a:off x="4868654" y="337033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4" name="Obdélník 133"/>
          <p:cNvSpPr/>
          <p:nvPr/>
        </p:nvSpPr>
        <p:spPr>
          <a:xfrm>
            <a:off x="4580622" y="335928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5" name="Obdélník 134"/>
          <p:cNvSpPr/>
          <p:nvPr/>
        </p:nvSpPr>
        <p:spPr>
          <a:xfrm>
            <a:off x="4868654" y="361671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6" name="Obdélník 135"/>
          <p:cNvSpPr/>
          <p:nvPr/>
        </p:nvSpPr>
        <p:spPr>
          <a:xfrm>
            <a:off x="5467960" y="3984832"/>
            <a:ext cx="2520280" cy="195904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Panel 3000/1200</a:t>
            </a:r>
          </a:p>
        </p:txBody>
      </p:sp>
      <p:sp>
        <p:nvSpPr>
          <p:cNvPr id="137" name="Obdélník 136"/>
          <p:cNvSpPr/>
          <p:nvPr/>
        </p:nvSpPr>
        <p:spPr>
          <a:xfrm>
            <a:off x="5323316" y="408734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8" name="Obdélník 137"/>
          <p:cNvSpPr/>
          <p:nvPr/>
        </p:nvSpPr>
        <p:spPr>
          <a:xfrm>
            <a:off x="5323316" y="433156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9" name="Obdélník 138"/>
          <p:cNvSpPr/>
          <p:nvPr/>
        </p:nvSpPr>
        <p:spPr>
          <a:xfrm>
            <a:off x="5323316" y="458530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0" name="Obdélník 139"/>
          <p:cNvSpPr/>
          <p:nvPr/>
        </p:nvSpPr>
        <p:spPr>
          <a:xfrm>
            <a:off x="5323316" y="482800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1" name="Obdélník 140"/>
          <p:cNvSpPr/>
          <p:nvPr/>
        </p:nvSpPr>
        <p:spPr>
          <a:xfrm>
            <a:off x="5323316" y="506175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2" name="Obdélník 141"/>
          <p:cNvSpPr/>
          <p:nvPr/>
        </p:nvSpPr>
        <p:spPr>
          <a:xfrm>
            <a:off x="5323316" y="531396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3" name="Obdélník 142"/>
          <p:cNvSpPr/>
          <p:nvPr/>
        </p:nvSpPr>
        <p:spPr>
          <a:xfrm>
            <a:off x="7988240" y="408102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4" name="Obdélník 143"/>
          <p:cNvSpPr/>
          <p:nvPr/>
        </p:nvSpPr>
        <p:spPr>
          <a:xfrm>
            <a:off x="7988240" y="432523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5" name="Obdélník 144"/>
          <p:cNvSpPr/>
          <p:nvPr/>
        </p:nvSpPr>
        <p:spPr>
          <a:xfrm>
            <a:off x="7988240" y="457898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6" name="Obdélník 145"/>
          <p:cNvSpPr/>
          <p:nvPr/>
        </p:nvSpPr>
        <p:spPr>
          <a:xfrm>
            <a:off x="7988240" y="482167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7" name="Obdélník 146"/>
          <p:cNvSpPr/>
          <p:nvPr/>
        </p:nvSpPr>
        <p:spPr>
          <a:xfrm>
            <a:off x="7988240" y="505542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8" name="Obdélník 147"/>
          <p:cNvSpPr/>
          <p:nvPr/>
        </p:nvSpPr>
        <p:spPr>
          <a:xfrm>
            <a:off x="7988240" y="5307641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9" name="Přímá spojnice 148"/>
          <p:cNvCxnSpPr/>
          <p:nvPr/>
        </p:nvCxnSpPr>
        <p:spPr>
          <a:xfrm>
            <a:off x="5900008" y="3979663"/>
            <a:ext cx="0" cy="1944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Přímá spojnice 149"/>
          <p:cNvCxnSpPr/>
          <p:nvPr/>
        </p:nvCxnSpPr>
        <p:spPr>
          <a:xfrm>
            <a:off x="7556192" y="3976700"/>
            <a:ext cx="0" cy="1944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Obdélník 150"/>
          <p:cNvSpPr/>
          <p:nvPr/>
        </p:nvSpPr>
        <p:spPr>
          <a:xfrm>
            <a:off x="5086209" y="4059634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2" name="Obdélník 151"/>
          <p:cNvSpPr/>
          <p:nvPr/>
        </p:nvSpPr>
        <p:spPr>
          <a:xfrm>
            <a:off x="5086209" y="4296735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3" name="Obdélník 152"/>
          <p:cNvSpPr/>
          <p:nvPr/>
        </p:nvSpPr>
        <p:spPr>
          <a:xfrm>
            <a:off x="5086209" y="4542857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4" name="Obdélník 153"/>
          <p:cNvSpPr/>
          <p:nvPr/>
        </p:nvSpPr>
        <p:spPr>
          <a:xfrm>
            <a:off x="5086209" y="4791087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5" name="Obdélník 154"/>
          <p:cNvSpPr/>
          <p:nvPr/>
        </p:nvSpPr>
        <p:spPr>
          <a:xfrm>
            <a:off x="5086209" y="5032055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6" name="Obdélník 155"/>
          <p:cNvSpPr/>
          <p:nvPr/>
        </p:nvSpPr>
        <p:spPr>
          <a:xfrm>
            <a:off x="5086209" y="5289810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7" name="Obdélník 156"/>
          <p:cNvSpPr/>
          <p:nvPr/>
        </p:nvSpPr>
        <p:spPr>
          <a:xfrm>
            <a:off x="8195949" y="4055442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8" name="Obdélník 157"/>
          <p:cNvSpPr/>
          <p:nvPr/>
        </p:nvSpPr>
        <p:spPr>
          <a:xfrm>
            <a:off x="8195949" y="4292543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9" name="Obdélník 158"/>
          <p:cNvSpPr/>
          <p:nvPr/>
        </p:nvSpPr>
        <p:spPr>
          <a:xfrm>
            <a:off x="8195949" y="4538665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0" name="Obdélník 159"/>
          <p:cNvSpPr/>
          <p:nvPr/>
        </p:nvSpPr>
        <p:spPr>
          <a:xfrm>
            <a:off x="8195949" y="4786895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1" name="Obdélník 160"/>
          <p:cNvSpPr/>
          <p:nvPr/>
        </p:nvSpPr>
        <p:spPr>
          <a:xfrm>
            <a:off x="8195949" y="5027863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2" name="Obdélník 161"/>
          <p:cNvSpPr/>
          <p:nvPr/>
        </p:nvSpPr>
        <p:spPr>
          <a:xfrm>
            <a:off x="8195949" y="5276093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3" name="Obdélník 162"/>
          <p:cNvSpPr/>
          <p:nvPr/>
        </p:nvSpPr>
        <p:spPr>
          <a:xfrm>
            <a:off x="7993573" y="554563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4" name="Obdélník 163"/>
          <p:cNvSpPr/>
          <p:nvPr/>
        </p:nvSpPr>
        <p:spPr>
          <a:xfrm>
            <a:off x="7993573" y="579785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5" name="Obdélník 164"/>
          <p:cNvSpPr/>
          <p:nvPr/>
        </p:nvSpPr>
        <p:spPr>
          <a:xfrm>
            <a:off x="8195949" y="5518078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6" name="Obdélník 165"/>
          <p:cNvSpPr/>
          <p:nvPr/>
        </p:nvSpPr>
        <p:spPr>
          <a:xfrm>
            <a:off x="8195949" y="5766308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7" name="Obdélník 166"/>
          <p:cNvSpPr/>
          <p:nvPr/>
        </p:nvSpPr>
        <p:spPr>
          <a:xfrm>
            <a:off x="8615907" y="4003297"/>
            <a:ext cx="133730" cy="9147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8" name="Obdélník 167"/>
          <p:cNvSpPr/>
          <p:nvPr/>
        </p:nvSpPr>
        <p:spPr>
          <a:xfrm>
            <a:off x="8460432" y="407751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9" name="Obdélník 168"/>
          <p:cNvSpPr/>
          <p:nvPr/>
        </p:nvSpPr>
        <p:spPr>
          <a:xfrm>
            <a:off x="8460432" y="432299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0" name="Obdélník 169"/>
          <p:cNvSpPr/>
          <p:nvPr/>
        </p:nvSpPr>
        <p:spPr>
          <a:xfrm>
            <a:off x="8460432" y="457377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1" name="Obdélník 170"/>
          <p:cNvSpPr/>
          <p:nvPr/>
        </p:nvSpPr>
        <p:spPr>
          <a:xfrm>
            <a:off x="8460432" y="481646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2" name="Obdélník 171"/>
          <p:cNvSpPr/>
          <p:nvPr/>
        </p:nvSpPr>
        <p:spPr>
          <a:xfrm>
            <a:off x="8615907" y="4979268"/>
            <a:ext cx="133730" cy="9147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3" name="Obdélník 172"/>
          <p:cNvSpPr/>
          <p:nvPr/>
        </p:nvSpPr>
        <p:spPr>
          <a:xfrm>
            <a:off x="8460432" y="505349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4" name="Obdélník 173"/>
          <p:cNvSpPr/>
          <p:nvPr/>
        </p:nvSpPr>
        <p:spPr>
          <a:xfrm>
            <a:off x="8460432" y="529896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5" name="Obdélník 174"/>
          <p:cNvSpPr/>
          <p:nvPr/>
        </p:nvSpPr>
        <p:spPr>
          <a:xfrm>
            <a:off x="8460432" y="554974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6" name="Obdélník 175"/>
          <p:cNvSpPr/>
          <p:nvPr/>
        </p:nvSpPr>
        <p:spPr>
          <a:xfrm>
            <a:off x="8460432" y="579243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7" name="Obdélník 176"/>
          <p:cNvSpPr/>
          <p:nvPr/>
        </p:nvSpPr>
        <p:spPr>
          <a:xfrm>
            <a:off x="5320655" y="554121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8" name="Obdélník 177"/>
          <p:cNvSpPr/>
          <p:nvPr/>
        </p:nvSpPr>
        <p:spPr>
          <a:xfrm>
            <a:off x="5320655" y="579343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9" name="Obdélník 178"/>
          <p:cNvSpPr/>
          <p:nvPr/>
        </p:nvSpPr>
        <p:spPr>
          <a:xfrm>
            <a:off x="5086209" y="5511517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0" name="Obdélník 179"/>
          <p:cNvSpPr/>
          <p:nvPr/>
        </p:nvSpPr>
        <p:spPr>
          <a:xfrm>
            <a:off x="5086209" y="5769272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1" name="Obdélník 180"/>
          <p:cNvSpPr/>
          <p:nvPr/>
        </p:nvSpPr>
        <p:spPr>
          <a:xfrm>
            <a:off x="4719370" y="4030645"/>
            <a:ext cx="144016" cy="4201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2" name="Obdélník 181"/>
          <p:cNvSpPr/>
          <p:nvPr/>
        </p:nvSpPr>
        <p:spPr>
          <a:xfrm>
            <a:off x="4863386" y="407959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3" name="Obdélník 182"/>
          <p:cNvSpPr/>
          <p:nvPr/>
        </p:nvSpPr>
        <p:spPr>
          <a:xfrm>
            <a:off x="4863386" y="434920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4" name="Obdélník 183"/>
          <p:cNvSpPr/>
          <p:nvPr/>
        </p:nvSpPr>
        <p:spPr>
          <a:xfrm>
            <a:off x="4575354" y="420937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5" name="Obdélník 184"/>
          <p:cNvSpPr/>
          <p:nvPr/>
        </p:nvSpPr>
        <p:spPr>
          <a:xfrm>
            <a:off x="4729637" y="5475174"/>
            <a:ext cx="144016" cy="4201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6" name="Obdélník 185"/>
          <p:cNvSpPr/>
          <p:nvPr/>
        </p:nvSpPr>
        <p:spPr>
          <a:xfrm>
            <a:off x="4873653" y="5524121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7" name="Obdélník 186"/>
          <p:cNvSpPr/>
          <p:nvPr/>
        </p:nvSpPr>
        <p:spPr>
          <a:xfrm>
            <a:off x="4873653" y="579372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8" name="Obdélník 187"/>
          <p:cNvSpPr/>
          <p:nvPr/>
        </p:nvSpPr>
        <p:spPr>
          <a:xfrm>
            <a:off x="4585621" y="565390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9" name="Obdélník 188"/>
          <p:cNvSpPr/>
          <p:nvPr/>
        </p:nvSpPr>
        <p:spPr>
          <a:xfrm>
            <a:off x="4728619" y="4497389"/>
            <a:ext cx="133730" cy="9147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0" name="Obdélník 189"/>
          <p:cNvSpPr/>
          <p:nvPr/>
        </p:nvSpPr>
        <p:spPr>
          <a:xfrm>
            <a:off x="4861176" y="4571611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1" name="Obdélník 190"/>
          <p:cNvSpPr/>
          <p:nvPr/>
        </p:nvSpPr>
        <p:spPr>
          <a:xfrm>
            <a:off x="4861176" y="481708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2" name="Obdélník 191"/>
          <p:cNvSpPr/>
          <p:nvPr/>
        </p:nvSpPr>
        <p:spPr>
          <a:xfrm>
            <a:off x="4861176" y="506786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3" name="Obdélník 192"/>
          <p:cNvSpPr/>
          <p:nvPr/>
        </p:nvSpPr>
        <p:spPr>
          <a:xfrm>
            <a:off x="4861176" y="531056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40685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492224" y="188640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b="1" dirty="0" smtClean="0"/>
              <a:t>Příslušenství </a:t>
            </a:r>
            <a:r>
              <a:rPr lang="en-US" b="1" dirty="0" smtClean="0"/>
              <a:t>– </a:t>
            </a:r>
            <a:r>
              <a:rPr lang="cs-CZ" b="1" dirty="0" smtClean="0"/>
              <a:t>Propojovací sady</a:t>
            </a:r>
            <a:endParaRPr lang="en-US" b="1" dirty="0" smtClean="0"/>
          </a:p>
        </p:txBody>
      </p:sp>
      <p:pic>
        <p:nvPicPr>
          <p:cNvPr id="3" name="Picture 4" descr="http://www.gastroobaly.net/fotky31242/fotos/_vyrn_6barva-2-kopi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1" y="1569492"/>
            <a:ext cx="1437929" cy="124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4853441" y="1259468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BOX </a:t>
            </a:r>
            <a:r>
              <a:rPr lang="cs-CZ" dirty="0" err="1" smtClean="0"/>
              <a:t>Nr</a:t>
            </a:r>
            <a:r>
              <a:rPr lang="cs-CZ" dirty="0" smtClean="0"/>
              <a:t>. 7</a:t>
            </a:r>
            <a:endParaRPr lang="cs-CZ" dirty="0"/>
          </a:p>
        </p:txBody>
      </p:sp>
      <p:pic>
        <p:nvPicPr>
          <p:cNvPr id="5" name="Picture 4" descr="http://www.gastroobaly.net/fotky31242/fotos/_vyrn_6barva-2-kopi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6" y="3696165"/>
            <a:ext cx="1437929" cy="124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4860032" y="3203555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BOX </a:t>
            </a:r>
            <a:r>
              <a:rPr lang="cs-CZ" dirty="0" err="1" smtClean="0"/>
              <a:t>Nr</a:t>
            </a:r>
            <a:r>
              <a:rPr lang="cs-CZ" dirty="0" smtClean="0"/>
              <a:t>. 8</a:t>
            </a:r>
            <a:endParaRPr lang="cs-CZ" dirty="0"/>
          </a:p>
        </p:txBody>
      </p:sp>
      <p:sp>
        <p:nvSpPr>
          <p:cNvPr id="7" name="Obdélník 6"/>
          <p:cNvSpPr/>
          <p:nvPr/>
        </p:nvSpPr>
        <p:spPr>
          <a:xfrm>
            <a:off x="8292172" y="3619743"/>
            <a:ext cx="730562" cy="145089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1776388" y="3619743"/>
            <a:ext cx="730562" cy="145089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8293234" y="1700808"/>
            <a:ext cx="730562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1777450" y="1700808"/>
            <a:ext cx="730562" cy="108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5148064" y="3612556"/>
            <a:ext cx="491138" cy="145807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5150180" y="1685015"/>
            <a:ext cx="491138" cy="11039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1837812" y="1737973"/>
            <a:ext cx="144016" cy="4201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1981828" y="178692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bdélník 14"/>
          <p:cNvSpPr/>
          <p:nvPr/>
        </p:nvSpPr>
        <p:spPr>
          <a:xfrm>
            <a:off x="1981828" y="205652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1693796" y="191670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bdélník 16"/>
          <p:cNvSpPr/>
          <p:nvPr/>
        </p:nvSpPr>
        <p:spPr>
          <a:xfrm>
            <a:off x="8831932" y="1737973"/>
            <a:ext cx="130440" cy="972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8676456" y="178692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bdélník 18"/>
          <p:cNvSpPr/>
          <p:nvPr/>
        </p:nvSpPr>
        <p:spPr>
          <a:xfrm>
            <a:off x="8676456" y="206414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bdélník 19"/>
          <p:cNvSpPr/>
          <p:nvPr/>
        </p:nvSpPr>
        <p:spPr>
          <a:xfrm>
            <a:off x="8676456" y="234032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8676456" y="260841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2169912" y="1760034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bdélník 22"/>
          <p:cNvSpPr/>
          <p:nvPr/>
        </p:nvSpPr>
        <p:spPr>
          <a:xfrm>
            <a:off x="2557892" y="1700679"/>
            <a:ext cx="2520280" cy="10745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Panel 3000/600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24" name="Obdélník 23"/>
          <p:cNvSpPr/>
          <p:nvPr/>
        </p:nvSpPr>
        <p:spPr>
          <a:xfrm>
            <a:off x="2413876" y="178682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bdélník 24"/>
          <p:cNvSpPr/>
          <p:nvPr/>
        </p:nvSpPr>
        <p:spPr>
          <a:xfrm>
            <a:off x="2413876" y="205961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bdélník 25"/>
          <p:cNvSpPr/>
          <p:nvPr/>
        </p:nvSpPr>
        <p:spPr>
          <a:xfrm>
            <a:off x="1837812" y="2264503"/>
            <a:ext cx="144016" cy="4385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Obdélník 26"/>
          <p:cNvSpPr/>
          <p:nvPr/>
        </p:nvSpPr>
        <p:spPr>
          <a:xfrm>
            <a:off x="1981828" y="232035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Obdélník 27"/>
          <p:cNvSpPr/>
          <p:nvPr/>
        </p:nvSpPr>
        <p:spPr>
          <a:xfrm>
            <a:off x="1981828" y="258996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Obdélník 28"/>
          <p:cNvSpPr/>
          <p:nvPr/>
        </p:nvSpPr>
        <p:spPr>
          <a:xfrm>
            <a:off x="1693796" y="245013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Obdélník 29"/>
          <p:cNvSpPr/>
          <p:nvPr/>
        </p:nvSpPr>
        <p:spPr>
          <a:xfrm>
            <a:off x="2413876" y="2332411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bdélník 30"/>
          <p:cNvSpPr/>
          <p:nvPr/>
        </p:nvSpPr>
        <p:spPr>
          <a:xfrm>
            <a:off x="2413876" y="259415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bdélník 31"/>
          <p:cNvSpPr/>
          <p:nvPr/>
        </p:nvSpPr>
        <p:spPr>
          <a:xfrm>
            <a:off x="2169912" y="2025710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Obdélník 32"/>
          <p:cNvSpPr/>
          <p:nvPr/>
        </p:nvSpPr>
        <p:spPr>
          <a:xfrm>
            <a:off x="2169912" y="2290882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Obdélník 33"/>
          <p:cNvSpPr/>
          <p:nvPr/>
        </p:nvSpPr>
        <p:spPr>
          <a:xfrm>
            <a:off x="2166484" y="2558162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bdélník 34"/>
          <p:cNvSpPr/>
          <p:nvPr/>
        </p:nvSpPr>
        <p:spPr>
          <a:xfrm>
            <a:off x="5078172" y="178808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bdélník 35"/>
          <p:cNvSpPr/>
          <p:nvPr/>
        </p:nvSpPr>
        <p:spPr>
          <a:xfrm>
            <a:off x="5078172" y="206087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Obdélník 36"/>
          <p:cNvSpPr/>
          <p:nvPr/>
        </p:nvSpPr>
        <p:spPr>
          <a:xfrm>
            <a:off x="5078172" y="233367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bdélník 37"/>
          <p:cNvSpPr/>
          <p:nvPr/>
        </p:nvSpPr>
        <p:spPr>
          <a:xfrm>
            <a:off x="5078172" y="259541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Obdélník 38"/>
          <p:cNvSpPr/>
          <p:nvPr/>
        </p:nvSpPr>
        <p:spPr>
          <a:xfrm>
            <a:off x="5294196" y="1757023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Obdélník 39"/>
          <p:cNvSpPr/>
          <p:nvPr/>
        </p:nvSpPr>
        <p:spPr>
          <a:xfrm>
            <a:off x="5294196" y="2022699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Obdélník 40"/>
          <p:cNvSpPr/>
          <p:nvPr/>
        </p:nvSpPr>
        <p:spPr>
          <a:xfrm>
            <a:off x="5294196" y="2287871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Obdélník 41"/>
          <p:cNvSpPr/>
          <p:nvPr/>
        </p:nvSpPr>
        <p:spPr>
          <a:xfrm>
            <a:off x="5294196" y="2555151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43" name="Přímá spojnice 42"/>
          <p:cNvCxnSpPr/>
          <p:nvPr/>
        </p:nvCxnSpPr>
        <p:spPr>
          <a:xfrm>
            <a:off x="2989940" y="1700678"/>
            <a:ext cx="0" cy="1080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římá spojnice 43"/>
          <p:cNvCxnSpPr/>
          <p:nvPr/>
        </p:nvCxnSpPr>
        <p:spPr>
          <a:xfrm>
            <a:off x="4646124" y="1697715"/>
            <a:ext cx="0" cy="1080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bdélník 44"/>
          <p:cNvSpPr/>
          <p:nvPr/>
        </p:nvSpPr>
        <p:spPr>
          <a:xfrm>
            <a:off x="5713326" y="1700679"/>
            <a:ext cx="2520280" cy="10745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Panel 3000/600</a:t>
            </a:r>
          </a:p>
        </p:txBody>
      </p:sp>
      <p:sp>
        <p:nvSpPr>
          <p:cNvPr id="46" name="Obdélník 45"/>
          <p:cNvSpPr/>
          <p:nvPr/>
        </p:nvSpPr>
        <p:spPr>
          <a:xfrm>
            <a:off x="5569310" y="178682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7" name="Obdélník 46"/>
          <p:cNvSpPr/>
          <p:nvPr/>
        </p:nvSpPr>
        <p:spPr>
          <a:xfrm>
            <a:off x="5569310" y="205961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8" name="Obdélník 47"/>
          <p:cNvSpPr/>
          <p:nvPr/>
        </p:nvSpPr>
        <p:spPr>
          <a:xfrm>
            <a:off x="5569310" y="2332411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Obdélník 48"/>
          <p:cNvSpPr/>
          <p:nvPr/>
        </p:nvSpPr>
        <p:spPr>
          <a:xfrm>
            <a:off x="5569310" y="259415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0" name="Obdélník 49"/>
          <p:cNvSpPr/>
          <p:nvPr/>
        </p:nvSpPr>
        <p:spPr>
          <a:xfrm>
            <a:off x="8233606" y="178808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Obdélník 50"/>
          <p:cNvSpPr/>
          <p:nvPr/>
        </p:nvSpPr>
        <p:spPr>
          <a:xfrm>
            <a:off x="8233606" y="206087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2" name="Obdélník 51"/>
          <p:cNvSpPr/>
          <p:nvPr/>
        </p:nvSpPr>
        <p:spPr>
          <a:xfrm>
            <a:off x="8233606" y="233367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3" name="Obdélník 52"/>
          <p:cNvSpPr/>
          <p:nvPr/>
        </p:nvSpPr>
        <p:spPr>
          <a:xfrm>
            <a:off x="8233606" y="259541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54" name="Přímá spojnice 53"/>
          <p:cNvCxnSpPr/>
          <p:nvPr/>
        </p:nvCxnSpPr>
        <p:spPr>
          <a:xfrm>
            <a:off x="6145374" y="1700678"/>
            <a:ext cx="0" cy="1080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nice 54"/>
          <p:cNvCxnSpPr/>
          <p:nvPr/>
        </p:nvCxnSpPr>
        <p:spPr>
          <a:xfrm>
            <a:off x="7801558" y="1697715"/>
            <a:ext cx="0" cy="1080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bdélník 55"/>
          <p:cNvSpPr/>
          <p:nvPr/>
        </p:nvSpPr>
        <p:spPr>
          <a:xfrm>
            <a:off x="8440576" y="1756055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7" name="Obdélník 56"/>
          <p:cNvSpPr/>
          <p:nvPr/>
        </p:nvSpPr>
        <p:spPr>
          <a:xfrm>
            <a:off x="8440576" y="2021731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Obdélník 57"/>
          <p:cNvSpPr/>
          <p:nvPr/>
        </p:nvSpPr>
        <p:spPr>
          <a:xfrm>
            <a:off x="8440576" y="2286903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9" name="Obdélník 58"/>
          <p:cNvSpPr/>
          <p:nvPr/>
        </p:nvSpPr>
        <p:spPr>
          <a:xfrm>
            <a:off x="8437148" y="2554183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Obdélník 59"/>
          <p:cNvSpPr/>
          <p:nvPr/>
        </p:nvSpPr>
        <p:spPr>
          <a:xfrm>
            <a:off x="1827995" y="3645674"/>
            <a:ext cx="151970" cy="645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1" name="Obdélník 60"/>
          <p:cNvSpPr/>
          <p:nvPr/>
        </p:nvSpPr>
        <p:spPr>
          <a:xfrm>
            <a:off x="1972012" y="370940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2" name="Obdélník 61"/>
          <p:cNvSpPr/>
          <p:nvPr/>
        </p:nvSpPr>
        <p:spPr>
          <a:xfrm>
            <a:off x="1972012" y="394853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3" name="Obdélník 62"/>
          <p:cNvSpPr/>
          <p:nvPr/>
        </p:nvSpPr>
        <p:spPr>
          <a:xfrm>
            <a:off x="1683980" y="393748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4" name="Obdélník 63"/>
          <p:cNvSpPr/>
          <p:nvPr/>
        </p:nvSpPr>
        <p:spPr>
          <a:xfrm>
            <a:off x="1972012" y="419491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5" name="Obdélník 64"/>
          <p:cNvSpPr/>
          <p:nvPr/>
        </p:nvSpPr>
        <p:spPr>
          <a:xfrm>
            <a:off x="8833172" y="3649441"/>
            <a:ext cx="144016" cy="137776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6" name="Obdélník 65"/>
          <p:cNvSpPr/>
          <p:nvPr/>
        </p:nvSpPr>
        <p:spPr>
          <a:xfrm>
            <a:off x="8681913" y="370420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7" name="Obdélník 66"/>
          <p:cNvSpPr/>
          <p:nvPr/>
        </p:nvSpPr>
        <p:spPr>
          <a:xfrm>
            <a:off x="8681913" y="394333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8" name="Obdélník 67"/>
          <p:cNvSpPr/>
          <p:nvPr/>
        </p:nvSpPr>
        <p:spPr>
          <a:xfrm>
            <a:off x="8681913" y="418971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9" name="Obdélník 68"/>
          <p:cNvSpPr/>
          <p:nvPr/>
        </p:nvSpPr>
        <p:spPr>
          <a:xfrm>
            <a:off x="8681913" y="443634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0" name="Obdélník 69"/>
          <p:cNvSpPr/>
          <p:nvPr/>
        </p:nvSpPr>
        <p:spPr>
          <a:xfrm>
            <a:off x="8681913" y="469377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1" name="Obdélník 70"/>
          <p:cNvSpPr/>
          <p:nvPr/>
        </p:nvSpPr>
        <p:spPr>
          <a:xfrm>
            <a:off x="8681913" y="494039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2" name="Obdélník 71"/>
          <p:cNvSpPr/>
          <p:nvPr/>
        </p:nvSpPr>
        <p:spPr>
          <a:xfrm>
            <a:off x="5700844" y="3614225"/>
            <a:ext cx="2520280" cy="14564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Panel 3000/900</a:t>
            </a:r>
          </a:p>
        </p:txBody>
      </p:sp>
      <p:sp>
        <p:nvSpPr>
          <p:cNvPr id="73" name="Obdélník 72"/>
          <p:cNvSpPr/>
          <p:nvPr/>
        </p:nvSpPr>
        <p:spPr>
          <a:xfrm>
            <a:off x="5556200" y="371673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4" name="Obdélník 73"/>
          <p:cNvSpPr/>
          <p:nvPr/>
        </p:nvSpPr>
        <p:spPr>
          <a:xfrm>
            <a:off x="5556200" y="396095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5" name="Obdélník 74"/>
          <p:cNvSpPr/>
          <p:nvPr/>
        </p:nvSpPr>
        <p:spPr>
          <a:xfrm>
            <a:off x="5556200" y="421469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6" name="Obdélník 75"/>
          <p:cNvSpPr/>
          <p:nvPr/>
        </p:nvSpPr>
        <p:spPr>
          <a:xfrm>
            <a:off x="5556200" y="445739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7" name="Obdélník 76"/>
          <p:cNvSpPr/>
          <p:nvPr/>
        </p:nvSpPr>
        <p:spPr>
          <a:xfrm>
            <a:off x="5556200" y="469114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8" name="Obdélník 77"/>
          <p:cNvSpPr/>
          <p:nvPr/>
        </p:nvSpPr>
        <p:spPr>
          <a:xfrm>
            <a:off x="5556200" y="494336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9" name="Obdélník 78"/>
          <p:cNvSpPr/>
          <p:nvPr/>
        </p:nvSpPr>
        <p:spPr>
          <a:xfrm>
            <a:off x="8221124" y="371041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0" name="Obdélník 79"/>
          <p:cNvSpPr/>
          <p:nvPr/>
        </p:nvSpPr>
        <p:spPr>
          <a:xfrm>
            <a:off x="8221124" y="395462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1" name="Obdélník 80"/>
          <p:cNvSpPr/>
          <p:nvPr/>
        </p:nvSpPr>
        <p:spPr>
          <a:xfrm>
            <a:off x="8221124" y="420837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2" name="Obdélník 81"/>
          <p:cNvSpPr/>
          <p:nvPr/>
        </p:nvSpPr>
        <p:spPr>
          <a:xfrm>
            <a:off x="8221124" y="445106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3" name="Obdélník 82"/>
          <p:cNvSpPr/>
          <p:nvPr/>
        </p:nvSpPr>
        <p:spPr>
          <a:xfrm>
            <a:off x="8221124" y="468481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4" name="Obdélník 83"/>
          <p:cNvSpPr/>
          <p:nvPr/>
        </p:nvSpPr>
        <p:spPr>
          <a:xfrm>
            <a:off x="8221124" y="493703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85" name="Přímá spojnice 84"/>
          <p:cNvCxnSpPr/>
          <p:nvPr/>
        </p:nvCxnSpPr>
        <p:spPr>
          <a:xfrm>
            <a:off x="6132892" y="3609055"/>
            <a:ext cx="0" cy="1476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Přímá spojnice 85"/>
          <p:cNvCxnSpPr/>
          <p:nvPr/>
        </p:nvCxnSpPr>
        <p:spPr>
          <a:xfrm>
            <a:off x="7789076" y="3606092"/>
            <a:ext cx="0" cy="1476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Obdélník 86"/>
          <p:cNvSpPr/>
          <p:nvPr/>
        </p:nvSpPr>
        <p:spPr>
          <a:xfrm>
            <a:off x="5309054" y="3689026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8" name="Obdélník 87"/>
          <p:cNvSpPr/>
          <p:nvPr/>
        </p:nvSpPr>
        <p:spPr>
          <a:xfrm>
            <a:off x="5309054" y="3926127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9" name="Obdélník 88"/>
          <p:cNvSpPr/>
          <p:nvPr/>
        </p:nvSpPr>
        <p:spPr>
          <a:xfrm>
            <a:off x="5309054" y="4172249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0" name="Obdélník 89"/>
          <p:cNvSpPr/>
          <p:nvPr/>
        </p:nvSpPr>
        <p:spPr>
          <a:xfrm>
            <a:off x="5309054" y="4420479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1" name="Obdélník 90"/>
          <p:cNvSpPr/>
          <p:nvPr/>
        </p:nvSpPr>
        <p:spPr>
          <a:xfrm>
            <a:off x="5309054" y="4661447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2" name="Obdélník 91"/>
          <p:cNvSpPr/>
          <p:nvPr/>
        </p:nvSpPr>
        <p:spPr>
          <a:xfrm>
            <a:off x="5309054" y="4919202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3" name="Obdélník 92"/>
          <p:cNvSpPr/>
          <p:nvPr/>
        </p:nvSpPr>
        <p:spPr>
          <a:xfrm>
            <a:off x="8440576" y="3684834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4" name="Obdélník 93"/>
          <p:cNvSpPr/>
          <p:nvPr/>
        </p:nvSpPr>
        <p:spPr>
          <a:xfrm>
            <a:off x="8440576" y="3921935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5" name="Obdélník 94"/>
          <p:cNvSpPr/>
          <p:nvPr/>
        </p:nvSpPr>
        <p:spPr>
          <a:xfrm>
            <a:off x="8440576" y="4168057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6" name="Obdélník 95"/>
          <p:cNvSpPr/>
          <p:nvPr/>
        </p:nvSpPr>
        <p:spPr>
          <a:xfrm>
            <a:off x="8437148" y="4416287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7" name="Obdélník 96"/>
          <p:cNvSpPr/>
          <p:nvPr/>
        </p:nvSpPr>
        <p:spPr>
          <a:xfrm>
            <a:off x="8440576" y="4657255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8" name="Obdélník 97"/>
          <p:cNvSpPr/>
          <p:nvPr/>
        </p:nvSpPr>
        <p:spPr>
          <a:xfrm>
            <a:off x="8437148" y="4905485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9" name="Obdélník 98"/>
          <p:cNvSpPr/>
          <p:nvPr/>
        </p:nvSpPr>
        <p:spPr>
          <a:xfrm>
            <a:off x="1822995" y="4415253"/>
            <a:ext cx="151970" cy="6119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0" name="Obdélník 99"/>
          <p:cNvSpPr/>
          <p:nvPr/>
        </p:nvSpPr>
        <p:spPr>
          <a:xfrm>
            <a:off x="1967012" y="445386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1" name="Obdélník 100"/>
          <p:cNvSpPr/>
          <p:nvPr/>
        </p:nvSpPr>
        <p:spPr>
          <a:xfrm>
            <a:off x="1967012" y="469299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2" name="Obdélník 101"/>
          <p:cNvSpPr/>
          <p:nvPr/>
        </p:nvSpPr>
        <p:spPr>
          <a:xfrm>
            <a:off x="1678980" y="468194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3" name="Obdélník 102"/>
          <p:cNvSpPr/>
          <p:nvPr/>
        </p:nvSpPr>
        <p:spPr>
          <a:xfrm>
            <a:off x="1967012" y="493937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4" name="Obdélník 103"/>
          <p:cNvSpPr/>
          <p:nvPr/>
        </p:nvSpPr>
        <p:spPr>
          <a:xfrm>
            <a:off x="2185152" y="3687571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5" name="Obdélník 104"/>
          <p:cNvSpPr/>
          <p:nvPr/>
        </p:nvSpPr>
        <p:spPr>
          <a:xfrm>
            <a:off x="2185152" y="3924672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6" name="Obdélník 105"/>
          <p:cNvSpPr/>
          <p:nvPr/>
        </p:nvSpPr>
        <p:spPr>
          <a:xfrm>
            <a:off x="2185152" y="4170794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7" name="Obdélník 106"/>
          <p:cNvSpPr/>
          <p:nvPr/>
        </p:nvSpPr>
        <p:spPr>
          <a:xfrm>
            <a:off x="2181724" y="4419024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8" name="Obdélník 107"/>
          <p:cNvSpPr/>
          <p:nvPr/>
        </p:nvSpPr>
        <p:spPr>
          <a:xfrm>
            <a:off x="2185152" y="4659992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9" name="Obdélník 108"/>
          <p:cNvSpPr/>
          <p:nvPr/>
        </p:nvSpPr>
        <p:spPr>
          <a:xfrm>
            <a:off x="2181724" y="4917747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0" name="Obdélník 109"/>
          <p:cNvSpPr/>
          <p:nvPr/>
        </p:nvSpPr>
        <p:spPr>
          <a:xfrm>
            <a:off x="2556404" y="3614225"/>
            <a:ext cx="2520280" cy="14564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Panel 3000/900</a:t>
            </a:r>
          </a:p>
        </p:txBody>
      </p:sp>
      <p:sp>
        <p:nvSpPr>
          <p:cNvPr id="111" name="Obdélník 110"/>
          <p:cNvSpPr/>
          <p:nvPr/>
        </p:nvSpPr>
        <p:spPr>
          <a:xfrm>
            <a:off x="2411760" y="371673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2" name="Obdélník 111"/>
          <p:cNvSpPr/>
          <p:nvPr/>
        </p:nvSpPr>
        <p:spPr>
          <a:xfrm>
            <a:off x="2411760" y="396095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3" name="Obdélník 112"/>
          <p:cNvSpPr/>
          <p:nvPr/>
        </p:nvSpPr>
        <p:spPr>
          <a:xfrm>
            <a:off x="2411760" y="421469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4" name="Obdélník 113"/>
          <p:cNvSpPr/>
          <p:nvPr/>
        </p:nvSpPr>
        <p:spPr>
          <a:xfrm>
            <a:off x="2411760" y="445739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5" name="Obdélník 114"/>
          <p:cNvSpPr/>
          <p:nvPr/>
        </p:nvSpPr>
        <p:spPr>
          <a:xfrm>
            <a:off x="2411760" y="469114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6" name="Obdélník 115"/>
          <p:cNvSpPr/>
          <p:nvPr/>
        </p:nvSpPr>
        <p:spPr>
          <a:xfrm>
            <a:off x="2411760" y="494336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7" name="Obdélník 116"/>
          <p:cNvSpPr/>
          <p:nvPr/>
        </p:nvSpPr>
        <p:spPr>
          <a:xfrm>
            <a:off x="5076684" y="371041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8" name="Obdélník 117"/>
          <p:cNvSpPr/>
          <p:nvPr/>
        </p:nvSpPr>
        <p:spPr>
          <a:xfrm>
            <a:off x="5076684" y="395462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9" name="Obdélník 118"/>
          <p:cNvSpPr/>
          <p:nvPr/>
        </p:nvSpPr>
        <p:spPr>
          <a:xfrm>
            <a:off x="5076684" y="420837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0" name="Obdélník 119"/>
          <p:cNvSpPr/>
          <p:nvPr/>
        </p:nvSpPr>
        <p:spPr>
          <a:xfrm>
            <a:off x="5076684" y="445106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1" name="Obdélník 120"/>
          <p:cNvSpPr/>
          <p:nvPr/>
        </p:nvSpPr>
        <p:spPr>
          <a:xfrm>
            <a:off x="5076684" y="468481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2" name="Obdélník 121"/>
          <p:cNvSpPr/>
          <p:nvPr/>
        </p:nvSpPr>
        <p:spPr>
          <a:xfrm>
            <a:off x="5076684" y="493703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23" name="Přímá spojnice 122"/>
          <p:cNvCxnSpPr/>
          <p:nvPr/>
        </p:nvCxnSpPr>
        <p:spPr>
          <a:xfrm>
            <a:off x="2988452" y="3609055"/>
            <a:ext cx="0" cy="1476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Přímá spojnice 123"/>
          <p:cNvCxnSpPr/>
          <p:nvPr/>
        </p:nvCxnSpPr>
        <p:spPr>
          <a:xfrm>
            <a:off x="4644636" y="3606092"/>
            <a:ext cx="0" cy="1476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83842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8304872" y="2276873"/>
            <a:ext cx="730562" cy="19696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Obdélník 2"/>
          <p:cNvSpPr/>
          <p:nvPr/>
        </p:nvSpPr>
        <p:spPr>
          <a:xfrm>
            <a:off x="1789088" y="2276873"/>
            <a:ext cx="730562" cy="19696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5148064" y="2285004"/>
            <a:ext cx="491138" cy="195400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5706030" y="2285004"/>
            <a:ext cx="2520280" cy="195904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Panel 3000/1200</a:t>
            </a:r>
          </a:p>
        </p:txBody>
      </p:sp>
      <p:sp>
        <p:nvSpPr>
          <p:cNvPr id="6" name="Obdélník 5"/>
          <p:cNvSpPr/>
          <p:nvPr/>
        </p:nvSpPr>
        <p:spPr>
          <a:xfrm>
            <a:off x="5561386" y="238751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5561386" y="263173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5561386" y="288547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5561386" y="312817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5561386" y="336192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5561386" y="361414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8226310" y="238119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8226310" y="262540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8226310" y="287915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bdélník 14"/>
          <p:cNvSpPr/>
          <p:nvPr/>
        </p:nvSpPr>
        <p:spPr>
          <a:xfrm>
            <a:off x="8226310" y="312184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8226310" y="3355595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bdélník 16"/>
          <p:cNvSpPr/>
          <p:nvPr/>
        </p:nvSpPr>
        <p:spPr>
          <a:xfrm>
            <a:off x="8226310" y="360781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8" name="Přímá spojnice 17"/>
          <p:cNvCxnSpPr/>
          <p:nvPr/>
        </p:nvCxnSpPr>
        <p:spPr>
          <a:xfrm>
            <a:off x="6138078" y="2279835"/>
            <a:ext cx="0" cy="1944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>
            <a:off x="7794262" y="2276872"/>
            <a:ext cx="0" cy="1944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bdélník 19"/>
          <p:cNvSpPr/>
          <p:nvPr/>
        </p:nvSpPr>
        <p:spPr>
          <a:xfrm>
            <a:off x="5302307" y="2359806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5302307" y="2596907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5302307" y="2843029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bdélník 22"/>
          <p:cNvSpPr/>
          <p:nvPr/>
        </p:nvSpPr>
        <p:spPr>
          <a:xfrm>
            <a:off x="5302307" y="3091259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bdélník 23"/>
          <p:cNvSpPr/>
          <p:nvPr/>
        </p:nvSpPr>
        <p:spPr>
          <a:xfrm>
            <a:off x="5302307" y="3332227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bdélník 24"/>
          <p:cNvSpPr/>
          <p:nvPr/>
        </p:nvSpPr>
        <p:spPr>
          <a:xfrm>
            <a:off x="5302307" y="3589982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bdélník 25"/>
          <p:cNvSpPr/>
          <p:nvPr/>
        </p:nvSpPr>
        <p:spPr>
          <a:xfrm>
            <a:off x="8434019" y="2355614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Obdélník 26"/>
          <p:cNvSpPr/>
          <p:nvPr/>
        </p:nvSpPr>
        <p:spPr>
          <a:xfrm>
            <a:off x="8434019" y="2592715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Obdélník 27"/>
          <p:cNvSpPr/>
          <p:nvPr/>
        </p:nvSpPr>
        <p:spPr>
          <a:xfrm>
            <a:off x="8434019" y="2838837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Obdélník 28"/>
          <p:cNvSpPr/>
          <p:nvPr/>
        </p:nvSpPr>
        <p:spPr>
          <a:xfrm>
            <a:off x="8434019" y="3087067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Obdélník 29"/>
          <p:cNvSpPr/>
          <p:nvPr/>
        </p:nvSpPr>
        <p:spPr>
          <a:xfrm>
            <a:off x="8434019" y="3328035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bdélník 30"/>
          <p:cNvSpPr/>
          <p:nvPr/>
        </p:nvSpPr>
        <p:spPr>
          <a:xfrm>
            <a:off x="8434019" y="3576265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bdélník 31"/>
          <p:cNvSpPr/>
          <p:nvPr/>
        </p:nvSpPr>
        <p:spPr>
          <a:xfrm>
            <a:off x="8231643" y="384581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Obdélník 32"/>
          <p:cNvSpPr/>
          <p:nvPr/>
        </p:nvSpPr>
        <p:spPr>
          <a:xfrm>
            <a:off x="8231643" y="409802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Obdélník 33"/>
          <p:cNvSpPr/>
          <p:nvPr/>
        </p:nvSpPr>
        <p:spPr>
          <a:xfrm>
            <a:off x="8434019" y="3818250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Obdélník 34"/>
          <p:cNvSpPr/>
          <p:nvPr/>
        </p:nvSpPr>
        <p:spPr>
          <a:xfrm>
            <a:off x="8434019" y="4066480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Obdélník 35"/>
          <p:cNvSpPr/>
          <p:nvPr/>
        </p:nvSpPr>
        <p:spPr>
          <a:xfrm>
            <a:off x="8853977" y="2303469"/>
            <a:ext cx="133730" cy="9147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Obdélník 36"/>
          <p:cNvSpPr/>
          <p:nvPr/>
        </p:nvSpPr>
        <p:spPr>
          <a:xfrm>
            <a:off x="8698502" y="2377691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bdélník 37"/>
          <p:cNvSpPr/>
          <p:nvPr/>
        </p:nvSpPr>
        <p:spPr>
          <a:xfrm>
            <a:off x="8698502" y="262316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Obdélník 38"/>
          <p:cNvSpPr/>
          <p:nvPr/>
        </p:nvSpPr>
        <p:spPr>
          <a:xfrm>
            <a:off x="8698502" y="287394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Obdélník 39"/>
          <p:cNvSpPr/>
          <p:nvPr/>
        </p:nvSpPr>
        <p:spPr>
          <a:xfrm>
            <a:off x="8698502" y="311664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Obdélník 40"/>
          <p:cNvSpPr/>
          <p:nvPr/>
        </p:nvSpPr>
        <p:spPr>
          <a:xfrm>
            <a:off x="8853977" y="3279440"/>
            <a:ext cx="133730" cy="9147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Obdélník 41"/>
          <p:cNvSpPr/>
          <p:nvPr/>
        </p:nvSpPr>
        <p:spPr>
          <a:xfrm>
            <a:off x="8698502" y="335366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Obdélník 42"/>
          <p:cNvSpPr/>
          <p:nvPr/>
        </p:nvSpPr>
        <p:spPr>
          <a:xfrm>
            <a:off x="8698502" y="359914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Obdélník 43"/>
          <p:cNvSpPr/>
          <p:nvPr/>
        </p:nvSpPr>
        <p:spPr>
          <a:xfrm>
            <a:off x="8698502" y="384991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5" name="Obdélník 44"/>
          <p:cNvSpPr/>
          <p:nvPr/>
        </p:nvSpPr>
        <p:spPr>
          <a:xfrm>
            <a:off x="8698502" y="4092611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6" name="Obdélník 45"/>
          <p:cNvSpPr/>
          <p:nvPr/>
        </p:nvSpPr>
        <p:spPr>
          <a:xfrm>
            <a:off x="5558725" y="384138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7" name="Obdélník 46"/>
          <p:cNvSpPr/>
          <p:nvPr/>
        </p:nvSpPr>
        <p:spPr>
          <a:xfrm>
            <a:off x="5558725" y="409360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8" name="Obdélník 47"/>
          <p:cNvSpPr/>
          <p:nvPr/>
        </p:nvSpPr>
        <p:spPr>
          <a:xfrm>
            <a:off x="5302307" y="3811689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9" name="Obdélník 48"/>
          <p:cNvSpPr/>
          <p:nvPr/>
        </p:nvSpPr>
        <p:spPr>
          <a:xfrm>
            <a:off x="5302307" y="4069444"/>
            <a:ext cx="180000" cy="1080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0" name="Obdélník 49"/>
          <p:cNvSpPr/>
          <p:nvPr/>
        </p:nvSpPr>
        <p:spPr>
          <a:xfrm>
            <a:off x="1825429" y="2330817"/>
            <a:ext cx="144016" cy="4201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1" name="Obdélník 50"/>
          <p:cNvSpPr/>
          <p:nvPr/>
        </p:nvSpPr>
        <p:spPr>
          <a:xfrm>
            <a:off x="1969445" y="237976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2" name="Obdélník 51"/>
          <p:cNvSpPr/>
          <p:nvPr/>
        </p:nvSpPr>
        <p:spPr>
          <a:xfrm>
            <a:off x="1969445" y="264937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3" name="Obdélník 52"/>
          <p:cNvSpPr/>
          <p:nvPr/>
        </p:nvSpPr>
        <p:spPr>
          <a:xfrm>
            <a:off x="1681413" y="250954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4" name="Obdélník 53"/>
          <p:cNvSpPr/>
          <p:nvPr/>
        </p:nvSpPr>
        <p:spPr>
          <a:xfrm>
            <a:off x="1835696" y="3775346"/>
            <a:ext cx="144016" cy="4201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5" name="Obdélník 54"/>
          <p:cNvSpPr/>
          <p:nvPr/>
        </p:nvSpPr>
        <p:spPr>
          <a:xfrm>
            <a:off x="1979712" y="382429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Obdélník 55"/>
          <p:cNvSpPr/>
          <p:nvPr/>
        </p:nvSpPr>
        <p:spPr>
          <a:xfrm>
            <a:off x="1979712" y="4093901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7" name="Obdélník 56"/>
          <p:cNvSpPr/>
          <p:nvPr/>
        </p:nvSpPr>
        <p:spPr>
          <a:xfrm>
            <a:off x="1691680" y="395407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Obdélník 57"/>
          <p:cNvSpPr/>
          <p:nvPr/>
        </p:nvSpPr>
        <p:spPr>
          <a:xfrm>
            <a:off x="1834678" y="2797561"/>
            <a:ext cx="133730" cy="9147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9" name="Obdélník 58"/>
          <p:cNvSpPr/>
          <p:nvPr/>
        </p:nvSpPr>
        <p:spPr>
          <a:xfrm>
            <a:off x="1967235" y="287178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Obdélník 59"/>
          <p:cNvSpPr/>
          <p:nvPr/>
        </p:nvSpPr>
        <p:spPr>
          <a:xfrm>
            <a:off x="1967235" y="3117261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1" name="Obdélník 60"/>
          <p:cNvSpPr/>
          <p:nvPr/>
        </p:nvSpPr>
        <p:spPr>
          <a:xfrm>
            <a:off x="1967235" y="336803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2" name="Obdélník 61"/>
          <p:cNvSpPr/>
          <p:nvPr/>
        </p:nvSpPr>
        <p:spPr>
          <a:xfrm>
            <a:off x="1967235" y="361073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3" name="Obdélník 62"/>
          <p:cNvSpPr/>
          <p:nvPr/>
        </p:nvSpPr>
        <p:spPr>
          <a:xfrm>
            <a:off x="2571765" y="2287968"/>
            <a:ext cx="2520280" cy="195904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Panel 3000/1200</a:t>
            </a:r>
          </a:p>
        </p:txBody>
      </p:sp>
      <p:sp>
        <p:nvSpPr>
          <p:cNvPr id="64" name="Obdélník 63"/>
          <p:cNvSpPr/>
          <p:nvPr/>
        </p:nvSpPr>
        <p:spPr>
          <a:xfrm>
            <a:off x="2427121" y="239048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5" name="Obdélník 64"/>
          <p:cNvSpPr/>
          <p:nvPr/>
        </p:nvSpPr>
        <p:spPr>
          <a:xfrm>
            <a:off x="2427121" y="2634700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6" name="Obdélník 65"/>
          <p:cNvSpPr/>
          <p:nvPr/>
        </p:nvSpPr>
        <p:spPr>
          <a:xfrm>
            <a:off x="2427121" y="288844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7" name="Obdélník 66"/>
          <p:cNvSpPr/>
          <p:nvPr/>
        </p:nvSpPr>
        <p:spPr>
          <a:xfrm>
            <a:off x="2427121" y="313113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8" name="Obdélník 67"/>
          <p:cNvSpPr/>
          <p:nvPr/>
        </p:nvSpPr>
        <p:spPr>
          <a:xfrm>
            <a:off x="2427121" y="336488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9" name="Obdélník 68"/>
          <p:cNvSpPr/>
          <p:nvPr/>
        </p:nvSpPr>
        <p:spPr>
          <a:xfrm>
            <a:off x="2427121" y="361710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0" name="Obdélník 69"/>
          <p:cNvSpPr/>
          <p:nvPr/>
        </p:nvSpPr>
        <p:spPr>
          <a:xfrm>
            <a:off x="5092045" y="238415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1" name="Obdélník 70"/>
          <p:cNvSpPr/>
          <p:nvPr/>
        </p:nvSpPr>
        <p:spPr>
          <a:xfrm>
            <a:off x="5092045" y="2628373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2" name="Obdélník 71"/>
          <p:cNvSpPr/>
          <p:nvPr/>
        </p:nvSpPr>
        <p:spPr>
          <a:xfrm>
            <a:off x="5092045" y="288211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3" name="Obdélník 72"/>
          <p:cNvSpPr/>
          <p:nvPr/>
        </p:nvSpPr>
        <p:spPr>
          <a:xfrm>
            <a:off x="5092045" y="312480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4" name="Obdélník 73"/>
          <p:cNvSpPr/>
          <p:nvPr/>
        </p:nvSpPr>
        <p:spPr>
          <a:xfrm>
            <a:off x="5092045" y="3358559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5" name="Obdélník 74"/>
          <p:cNvSpPr/>
          <p:nvPr/>
        </p:nvSpPr>
        <p:spPr>
          <a:xfrm>
            <a:off x="5092045" y="3610777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6" name="Přímá spojnice 75"/>
          <p:cNvCxnSpPr/>
          <p:nvPr/>
        </p:nvCxnSpPr>
        <p:spPr>
          <a:xfrm>
            <a:off x="3003813" y="2282799"/>
            <a:ext cx="0" cy="1944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Přímá spojnice 76"/>
          <p:cNvCxnSpPr/>
          <p:nvPr/>
        </p:nvCxnSpPr>
        <p:spPr>
          <a:xfrm>
            <a:off x="4659997" y="2279836"/>
            <a:ext cx="0" cy="1944000"/>
          </a:xfrm>
          <a:prstGeom prst="line">
            <a:avLst/>
          </a:prstGeom>
          <a:ln w="222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bdélník 77"/>
          <p:cNvSpPr/>
          <p:nvPr/>
        </p:nvSpPr>
        <p:spPr>
          <a:xfrm>
            <a:off x="5097378" y="3848774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9" name="Obdélník 78"/>
          <p:cNvSpPr/>
          <p:nvPr/>
        </p:nvSpPr>
        <p:spPr>
          <a:xfrm>
            <a:off x="5097378" y="4100992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0" name="Obdélník 79"/>
          <p:cNvSpPr/>
          <p:nvPr/>
        </p:nvSpPr>
        <p:spPr>
          <a:xfrm>
            <a:off x="2424460" y="3844348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1" name="Obdélník 80"/>
          <p:cNvSpPr/>
          <p:nvPr/>
        </p:nvSpPr>
        <p:spPr>
          <a:xfrm>
            <a:off x="2424460" y="4096566"/>
            <a:ext cx="144016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2" name="Obdélník 81"/>
          <p:cNvSpPr/>
          <p:nvPr/>
        </p:nvSpPr>
        <p:spPr>
          <a:xfrm>
            <a:off x="2172452" y="2364544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3" name="Obdélník 82"/>
          <p:cNvSpPr/>
          <p:nvPr/>
        </p:nvSpPr>
        <p:spPr>
          <a:xfrm>
            <a:off x="2172452" y="2601645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4" name="Obdélník 83"/>
          <p:cNvSpPr/>
          <p:nvPr/>
        </p:nvSpPr>
        <p:spPr>
          <a:xfrm>
            <a:off x="2172452" y="2847767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5" name="Obdélník 84"/>
          <p:cNvSpPr/>
          <p:nvPr/>
        </p:nvSpPr>
        <p:spPr>
          <a:xfrm>
            <a:off x="2172452" y="3095997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6" name="Obdélník 85"/>
          <p:cNvSpPr/>
          <p:nvPr/>
        </p:nvSpPr>
        <p:spPr>
          <a:xfrm>
            <a:off x="2172452" y="3336965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7" name="Obdélník 86"/>
          <p:cNvSpPr/>
          <p:nvPr/>
        </p:nvSpPr>
        <p:spPr>
          <a:xfrm>
            <a:off x="2172452" y="3594720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8" name="Obdélník 87"/>
          <p:cNvSpPr/>
          <p:nvPr/>
        </p:nvSpPr>
        <p:spPr>
          <a:xfrm>
            <a:off x="2172452" y="3816427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9" name="Obdélník 88"/>
          <p:cNvSpPr/>
          <p:nvPr/>
        </p:nvSpPr>
        <p:spPr>
          <a:xfrm>
            <a:off x="2172452" y="4074182"/>
            <a:ext cx="180000" cy="10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90" name="Picture 4" descr="http://www.gastroobaly.net/fotky31242/fotos/_vyrn_6barva-2-kopi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5" y="2617499"/>
            <a:ext cx="1437929" cy="124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TextovéPole 90"/>
          <p:cNvSpPr txBox="1"/>
          <p:nvPr/>
        </p:nvSpPr>
        <p:spPr>
          <a:xfrm>
            <a:off x="4853441" y="1763524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BOX </a:t>
            </a:r>
            <a:r>
              <a:rPr lang="cs-CZ" dirty="0" err="1" smtClean="0"/>
              <a:t>Nr</a:t>
            </a:r>
            <a:r>
              <a:rPr lang="cs-CZ" dirty="0" smtClean="0"/>
              <a:t>. 9</a:t>
            </a:r>
            <a:endParaRPr lang="cs-CZ" dirty="0"/>
          </a:p>
        </p:txBody>
      </p:sp>
      <p:sp>
        <p:nvSpPr>
          <p:cNvPr id="92" name="Zástupný symbol pro obsah 2"/>
          <p:cNvSpPr txBox="1">
            <a:spLocks/>
          </p:cNvSpPr>
          <p:nvPr/>
        </p:nvSpPr>
        <p:spPr>
          <a:xfrm>
            <a:off x="492224" y="188640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b="1" dirty="0" smtClean="0"/>
              <a:t>Příslušenství </a:t>
            </a:r>
            <a:r>
              <a:rPr lang="en-US" b="1" dirty="0" smtClean="0"/>
              <a:t>– </a:t>
            </a:r>
            <a:r>
              <a:rPr lang="cs-CZ" b="1" dirty="0" smtClean="0"/>
              <a:t>Propojovací sady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1633625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aoblený obdélník 2"/>
          <p:cNvSpPr/>
          <p:nvPr/>
        </p:nvSpPr>
        <p:spPr>
          <a:xfrm>
            <a:off x="266700" y="1238250"/>
            <a:ext cx="3996000" cy="4895850"/>
          </a:xfrm>
          <a:prstGeom prst="roundRect">
            <a:avLst>
              <a:gd name="adj" fmla="val 4749"/>
            </a:avLst>
          </a:prstGeom>
          <a:solidFill>
            <a:srgbClr val="F248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/>
              <a:t>NEGATIVA</a:t>
            </a:r>
          </a:p>
          <a:p>
            <a:pPr algn="ctr"/>
            <a:endParaRPr lang="cs-CZ" dirty="0"/>
          </a:p>
          <a:p>
            <a:pPr marL="342900" indent="-342900" algn="ctr">
              <a:buAutoNum type="arabicPeriod"/>
            </a:pPr>
            <a:r>
              <a:rPr lang="cs-CZ" dirty="0" smtClean="0"/>
              <a:t>VYŠŠÍ CENOVÁ NÁROČNOST</a:t>
            </a:r>
          </a:p>
          <a:p>
            <a:pPr marL="342900" indent="-342900" algn="ctr">
              <a:buAutoNum type="arabicPeriod"/>
            </a:pPr>
            <a:r>
              <a:rPr lang="cs-CZ" dirty="0" smtClean="0"/>
              <a:t>NIŽŠÍ ROZŠÍŘENOST</a:t>
            </a:r>
          </a:p>
          <a:p>
            <a:pPr marL="342900" indent="-342900" algn="ctr">
              <a:buAutoNum type="arabicPeriod"/>
            </a:pPr>
            <a:r>
              <a:rPr lang="cs-CZ" dirty="0" smtClean="0"/>
              <a:t>DOSTUPNOST</a:t>
            </a:r>
          </a:p>
          <a:p>
            <a:pPr marL="342900" indent="-342900" algn="ctr">
              <a:buAutoNum type="arabicPeriod"/>
            </a:pPr>
            <a:r>
              <a:rPr lang="cs-CZ" dirty="0" smtClean="0"/>
              <a:t>DOPRAVA</a:t>
            </a:r>
          </a:p>
          <a:p>
            <a:pPr marL="342900" indent="-342900" algn="ctr">
              <a:buAutoNum type="arabicPeriod"/>
            </a:pPr>
            <a:r>
              <a:rPr lang="cs-CZ" dirty="0" smtClean="0"/>
              <a:t>REGULACE</a:t>
            </a:r>
          </a:p>
          <a:p>
            <a:pPr marL="342900" indent="-342900" algn="ctr">
              <a:buAutoNum type="arabicPeriod"/>
            </a:pPr>
            <a:r>
              <a:rPr lang="cs-CZ" dirty="0" smtClean="0"/>
              <a:t>CHLADNÁ PODLAHA</a:t>
            </a:r>
            <a:endParaRPr lang="cs-CZ" dirty="0"/>
          </a:p>
        </p:txBody>
      </p:sp>
      <p:sp>
        <p:nvSpPr>
          <p:cNvPr id="4" name="Zaoblený obdélník 3"/>
          <p:cNvSpPr/>
          <p:nvPr/>
        </p:nvSpPr>
        <p:spPr>
          <a:xfrm>
            <a:off x="4838700" y="1238250"/>
            <a:ext cx="3996000" cy="4895850"/>
          </a:xfrm>
          <a:prstGeom prst="roundRect">
            <a:avLst>
              <a:gd name="adj" fmla="val 5226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b="1" dirty="0" smtClean="0">
                <a:solidFill>
                  <a:schemeClr val="tx1"/>
                </a:solidFill>
              </a:rPr>
              <a:t>POZITIVA</a:t>
            </a:r>
          </a:p>
          <a:p>
            <a:pPr algn="ctr"/>
            <a:endParaRPr lang="cs-CZ" dirty="0" smtClean="0">
              <a:solidFill>
                <a:schemeClr val="tx1"/>
              </a:solidFill>
            </a:endParaRPr>
          </a:p>
          <a:p>
            <a:pPr marL="342900" indent="-342900" algn="ctr">
              <a:buAutoNum type="arabicPeriod"/>
            </a:pPr>
            <a:r>
              <a:rPr lang="cs-CZ" dirty="0" smtClean="0">
                <a:solidFill>
                  <a:schemeClr val="tx1"/>
                </a:solidFill>
              </a:rPr>
              <a:t>VYŠŠÍ ÚČINNOST DODÁVKY</a:t>
            </a:r>
          </a:p>
          <a:p>
            <a:pPr marL="342900" indent="-342900" algn="ctr">
              <a:buAutoNum type="arabicPeriod"/>
            </a:pPr>
            <a:r>
              <a:rPr lang="cs-CZ" dirty="0" smtClean="0">
                <a:solidFill>
                  <a:schemeClr val="tx1"/>
                </a:solidFill>
              </a:rPr>
              <a:t>NIŽŠÍ ENERGETICKÁ NÁROČNOST (ČSN EN 15316-2-1)</a:t>
            </a:r>
          </a:p>
          <a:p>
            <a:pPr marL="342900" indent="-342900" algn="ctr">
              <a:buAutoNum type="arabicPeriod"/>
            </a:pPr>
            <a:r>
              <a:rPr lang="cs-CZ" dirty="0" smtClean="0">
                <a:solidFill>
                  <a:schemeClr val="tx1"/>
                </a:solidFill>
              </a:rPr>
              <a:t>PROSTOVÉ MOŽNOSTI</a:t>
            </a:r>
          </a:p>
          <a:p>
            <a:pPr marL="342900" indent="-342900" algn="ctr">
              <a:buAutoNum type="arabicPeriod"/>
            </a:pPr>
            <a:r>
              <a:rPr lang="cs-CZ" dirty="0" smtClean="0">
                <a:solidFill>
                  <a:schemeClr val="tx1"/>
                </a:solidFill>
              </a:rPr>
              <a:t>RŮZNÉ ZDROJE TEPLA</a:t>
            </a:r>
          </a:p>
          <a:p>
            <a:pPr marL="342900" indent="-342900" algn="ctr">
              <a:buFontTx/>
              <a:buAutoNum type="arabicPeriod"/>
            </a:pPr>
            <a:r>
              <a:rPr lang="cs-CZ" dirty="0">
                <a:solidFill>
                  <a:schemeClr val="tx1"/>
                </a:solidFill>
              </a:rPr>
              <a:t>TEPELNÝ </a:t>
            </a:r>
            <a:r>
              <a:rPr lang="cs-CZ" dirty="0" smtClean="0">
                <a:solidFill>
                  <a:schemeClr val="tx1"/>
                </a:solidFill>
              </a:rPr>
              <a:t>KOMFORT</a:t>
            </a:r>
          </a:p>
          <a:p>
            <a:pPr marL="342900" indent="-342900" algn="ctr">
              <a:buAutoNum type="arabicPeriod"/>
            </a:pP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0" y="37934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Výhody a nevýhody sálavého vodního vytápění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404306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2"/>
          <p:cNvSpPr txBox="1">
            <a:spLocks/>
          </p:cNvSpPr>
          <p:nvPr/>
        </p:nvSpPr>
        <p:spPr>
          <a:xfrm>
            <a:off x="457200" y="1520073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s-CZ" dirty="0" smtClean="0"/>
              <a:t>Malé a jednoduché projekty</a:t>
            </a:r>
          </a:p>
          <a:p>
            <a:r>
              <a:rPr lang="cs-CZ" dirty="0" smtClean="0"/>
              <a:t>Garáže</a:t>
            </a:r>
          </a:p>
        </p:txBody>
      </p:sp>
      <p:pic>
        <p:nvPicPr>
          <p:cNvPr id="3" name="Picture 10" descr="http://www.fortelock.cz/imgcache/f/1/publicdoc-p1020113_377_263__crop4312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848" y="2836489"/>
            <a:ext cx="206418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https://encrypted-tbn2.gstatic.com/images?q=tbn:ANd9GcRd-uYb9-jOVTC4KEaAzXQKdkgizZLitFybyYlNvmWV8fq2MNT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7"/>
          <a:stretch/>
        </p:blipFill>
        <p:spPr bwMode="auto">
          <a:xfrm>
            <a:off x="6955636" y="3957964"/>
            <a:ext cx="1945156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yauto.cz/includes/img/inzerce/Pronajem_Garaz_a_zahrada_Kralu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86" y="2838242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www.modularprojekt.cz/images/upload/fotoalba/1ad9ab9541c938f096e6e130f1f26e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138" y="3957286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www.macko-stal.sk/img/big_aso/13_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014" y="2838242"/>
            <a:ext cx="192366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mg2.hyperinzerce.cz/x-cz/inz/7478/7478850-garaz--28-sklad-dilna--29-melnik-u-stk-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466" y="3957964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0" y="37934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Cílové objekty, prostory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789324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encrypted-tbn2.gstatic.com/images?q=tbn:ANd9GcQu_85EuO04OhkkLxrBGw-2nhEpc_bh6OHlW4yAJtOqpydSyt4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996952"/>
            <a:ext cx="216183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2" descr="http://core2.firmy-cesko.cz/files/fotky/velke/8941-autoservis-cakovice-mpk-mot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149080"/>
            <a:ext cx="216986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img1.hyperinzerce.cz/x-cz/inz/3171/3171205-dilna-garaz-nebo-chata-sklad-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63815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spsdmasna.cz/obr/autoservis1-b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46" y="4131216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www.autoservis-autoskla-myti-aut.cz/files/kolekce/7/autoservis-29-medium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963815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encrypted-tbn0.gstatic.com/images?q=tbn:ANd9GcS1gL5s_dpXsOIAJAzjBciNXICHs_0T_JzTVD_n--5bJ4RnPtDYww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329" y="4131967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ástupný symbol pro obsah 2"/>
          <p:cNvSpPr txBox="1">
            <a:spLocks/>
          </p:cNvSpPr>
          <p:nvPr/>
        </p:nvSpPr>
        <p:spPr>
          <a:xfrm>
            <a:off x="457200" y="1520073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s-CZ" dirty="0" smtClean="0"/>
              <a:t>Malé a jednoduché projekty</a:t>
            </a:r>
          </a:p>
          <a:p>
            <a:r>
              <a:rPr lang="cs-CZ" dirty="0" smtClean="0"/>
              <a:t>Autoopravny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0" y="37934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Cílové objekty, prostory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3165018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media.skoda-auto.com/Pictures/Buildings/_w/110223_Outdoor_Day_01_HTR_02_vs_jp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52936"/>
            <a:ext cx="241256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encrypted-tbn2.gstatic.com/images?q=tbn:ANd9GcSl4M7TmlJcx82CvL2FqQQMW2E3KCbex5iOo6ilWrEnH2xf6wB2-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51" y="3966598"/>
            <a:ext cx="216183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www.buildingbutler.com/images/gallery/large/building-facades-5917-240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852936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9ve9t3u1sn1k1pn62uyi5imww.wpengine.netdna-cdn.com/wp-content/uploads/2012/06/mclaren-showroom-greenwich-2012_1200x8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377" y="3966598"/>
            <a:ext cx="216183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://www.buildingbutler.com/images/gallery/large/building-facades-7025-321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852936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http://www.zerotohundred.com/wp-content/uploads/2013/03/Peugeot-Butterworth-Showroo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257" y="3966598"/>
            <a:ext cx="216183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ástupný symbol pro obsah 2"/>
          <p:cNvSpPr txBox="1">
            <a:spLocks/>
          </p:cNvSpPr>
          <p:nvPr/>
        </p:nvSpPr>
        <p:spPr>
          <a:xfrm>
            <a:off x="457200" y="1520073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s-CZ" dirty="0" smtClean="0"/>
              <a:t>Malé a jednoduché projekty</a:t>
            </a:r>
          </a:p>
          <a:p>
            <a:r>
              <a:rPr lang="cs-CZ" dirty="0" smtClean="0"/>
              <a:t>Autosalóny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0" y="37934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Cílové objekty, prostory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1006847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hotel-kurhaus.arolla.com/images-kurhaus/ping-pong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27"/>
          <a:stretch/>
        </p:blipFill>
        <p:spPr bwMode="auto">
          <a:xfrm>
            <a:off x="6223439" y="2789522"/>
            <a:ext cx="2053406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alnwicksquashclub.co.uk/photos/gym_lar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89522"/>
            <a:ext cx="2158168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www.temasekclub.org.sg/wp-content/uploads/2010/10/badminton-lore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184" y="2789522"/>
            <a:ext cx="216183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://www.boudamama.cz/obj/obsah_fck/image/aktivity/squas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316" y="3875018"/>
            <a:ext cx="2158168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http://www.chalupapohadka.cz/images/fotky/original/204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778" y="3825975"/>
            <a:ext cx="2158168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http://www.golfcourses.cz/userfiles/image/aktuality/Horal/golf%20Horal%201%20-%20Kopi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57" y="3875018"/>
            <a:ext cx="216183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ástupný symbol pro obsah 2"/>
          <p:cNvSpPr txBox="1">
            <a:spLocks/>
          </p:cNvSpPr>
          <p:nvPr/>
        </p:nvSpPr>
        <p:spPr>
          <a:xfrm>
            <a:off x="457200" y="1520073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s-CZ" dirty="0" smtClean="0"/>
              <a:t>Malé a jednoduché projekty</a:t>
            </a:r>
          </a:p>
          <a:p>
            <a:r>
              <a:rPr lang="cs-CZ" dirty="0" smtClean="0"/>
              <a:t>Menší sportovní zařízení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0" y="37934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Cílové objekty, prostory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267372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comtesfht.cz/COMTESFHT/repository/Image/mech-zkusebna/dilna-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78546"/>
            <a:ext cx="192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www.drahos-karoserie.cz/wp/wp-content/gallery/dilna/dilna_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46654"/>
            <a:ext cx="1897096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www.pssletohrad.cz/files/odborne_ucebny_sou/obrabeci_diln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78546"/>
            <a:ext cx="2158168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www.lc-autoelektro.cz/fotky/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321" y="3746654"/>
            <a:ext cx="215389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://www.weissplus.cz/gallery/dilna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778546"/>
            <a:ext cx="216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://pavelgrulich.wbs.cz/moje_fotky_/dilna_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404" y="3747208"/>
            <a:ext cx="2177076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ástupný symbol pro obsah 2"/>
          <p:cNvSpPr txBox="1">
            <a:spLocks/>
          </p:cNvSpPr>
          <p:nvPr/>
        </p:nvSpPr>
        <p:spPr>
          <a:xfrm>
            <a:off x="457200" y="1520073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s-CZ" dirty="0" smtClean="0"/>
              <a:t>Malé a jednoduché projekty</a:t>
            </a:r>
          </a:p>
          <a:p>
            <a:r>
              <a:rPr lang="cs-CZ" dirty="0" smtClean="0"/>
              <a:t>Menší dílny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0" y="37934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Cílové objekty, prostory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3455292296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307</TotalTime>
  <Words>516</Words>
  <Application>Microsoft Office PowerPoint</Application>
  <PresentationFormat>Předvádění na obrazovce (4:3)</PresentationFormat>
  <Paragraphs>124</Paragraphs>
  <Slides>33</Slides>
  <Notes>0</Notes>
  <HiddenSlides>1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Motiv Office</vt:lpstr>
      <vt:lpstr>Prezentace aplikace PowerPoint</vt:lpstr>
      <vt:lpstr>Úsporné sálavé vytápění menších prostor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Ondřej Hojer</dc:creator>
  <cp:lastModifiedBy>Ondřej Hojer</cp:lastModifiedBy>
  <cp:revision>23</cp:revision>
  <dcterms:created xsi:type="dcterms:W3CDTF">2016-10-10T18:22:38Z</dcterms:created>
  <dcterms:modified xsi:type="dcterms:W3CDTF">2016-10-11T13:22:15Z</dcterms:modified>
</cp:coreProperties>
</file>