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1" r:id="rId1"/>
  </p:sldMasterIdLst>
  <p:notesMasterIdLst>
    <p:notesMasterId r:id="rId20"/>
  </p:notesMasterIdLst>
  <p:handoutMasterIdLst>
    <p:handoutMasterId r:id="rId21"/>
  </p:handoutMasterIdLst>
  <p:sldIdLst>
    <p:sldId id="269" r:id="rId2"/>
    <p:sldId id="466" r:id="rId3"/>
    <p:sldId id="467" r:id="rId4"/>
    <p:sldId id="468" r:id="rId5"/>
    <p:sldId id="471" r:id="rId6"/>
    <p:sldId id="488" r:id="rId7"/>
    <p:sldId id="472" r:id="rId8"/>
    <p:sldId id="473" r:id="rId9"/>
    <p:sldId id="475" r:id="rId10"/>
    <p:sldId id="474" r:id="rId11"/>
    <p:sldId id="486" r:id="rId12"/>
    <p:sldId id="476" r:id="rId13"/>
    <p:sldId id="477" r:id="rId14"/>
    <p:sldId id="479" r:id="rId15"/>
    <p:sldId id="481" r:id="rId16"/>
    <p:sldId id="483" r:id="rId17"/>
    <p:sldId id="487" r:id="rId18"/>
    <p:sldId id="449" r:id="rId19"/>
  </p:sldIdLst>
  <p:sldSz cx="9144000" cy="6858000" type="screen4x3"/>
  <p:notesSz cx="7099300" cy="10234613"/>
  <p:defaultTextStyle>
    <a:defPPr>
      <a:defRPr lang="cs-CZ"/>
    </a:defPPr>
    <a:lvl1pPr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5">
          <p15:clr>
            <a:srgbClr val="A4A3A4"/>
          </p15:clr>
        </p15:guide>
        <p15:guide id="2" pos="27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527B"/>
    <a:srgbClr val="333399"/>
    <a:srgbClr val="008000"/>
    <a:srgbClr val="009900"/>
    <a:srgbClr val="000066"/>
    <a:srgbClr val="FF0000"/>
    <a:srgbClr val="F3F3F3"/>
    <a:srgbClr val="D727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26" autoAdjust="0"/>
    <p:restoredTop sz="94660"/>
  </p:normalViewPr>
  <p:slideViewPr>
    <p:cSldViewPr>
      <p:cViewPr varScale="1">
        <p:scale>
          <a:sx n="72" d="100"/>
          <a:sy n="72" d="100"/>
        </p:scale>
        <p:origin x="1212" y="60"/>
      </p:cViewPr>
      <p:guideLst>
        <p:guide orient="horz" pos="935"/>
        <p:guide pos="27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102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 defTabSz="990600" eaLnBrk="1" hangingPunct="1">
              <a:defRPr sz="1300" b="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 b="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B2CA29-CDAB-45D5-B37D-E9A6E2B40118}" type="datetimeFigureOut">
              <a:rPr lang="en-GB" altLang="en-US"/>
              <a:pPr>
                <a:defRPr/>
              </a:pPr>
              <a:t>11/10/2016</a:t>
            </a:fld>
            <a:endParaRPr lang="en-GB" alt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 defTabSz="990600" eaLnBrk="1" hangingPunct="1">
              <a:defRPr sz="1300" b="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 b="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AB07268-C480-4FAD-BDFE-467DB2E2AB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39505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 defTabSz="990600" eaLnBrk="1" hangingPunct="1">
              <a:defRPr sz="1300" b="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 b="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7C59FD6-FFA2-4800-8DEE-2440D2808410}" type="datetimeFigureOut">
              <a:rPr lang="cs-CZ" altLang="en-US"/>
              <a:pPr>
                <a:defRPr/>
              </a:pPr>
              <a:t>11. 10. 2016</a:t>
            </a:fld>
            <a:endParaRPr lang="cs-CZ" altLang="en-US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 defTabSz="990600" eaLnBrk="1" hangingPunct="1">
              <a:defRPr sz="1300" b="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 b="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FEC565B-C349-48DD-8A3A-53EA3498E381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040478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 C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Skoleni\!Zakaznici\9150 mowshe UCEEB\zahlav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88"/>
          <a:stretch>
            <a:fillRect/>
          </a:stretch>
        </p:blipFill>
        <p:spPr bwMode="auto">
          <a:xfrm>
            <a:off x="0" y="0"/>
            <a:ext cx="9144000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K:\Skoleni\!Zakaznici\9150 mowshe UCEEB\zapati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6416675"/>
            <a:ext cx="8716963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nadpis 1"/>
          <p:cNvSpPr txBox="1">
            <a:spLocks/>
          </p:cNvSpPr>
          <p:nvPr/>
        </p:nvSpPr>
        <p:spPr>
          <a:xfrm>
            <a:off x="457200" y="0"/>
            <a:ext cx="8229600" cy="6524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cs-CZ" sz="2500" kern="1200" cap="all" spc="10" baseline="0" dirty="0" smtClean="0">
                <a:solidFill>
                  <a:schemeClr val="tx1"/>
                </a:solidFill>
                <a:latin typeface="Unient DIN CE - Bold" pitchFamily="2" charset="0"/>
                <a:ea typeface="+mn-ea"/>
                <a:cs typeface="+mn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sz="1400" b="0" spc="60">
                <a:solidFill>
                  <a:schemeClr val="bg1"/>
                </a:solidFill>
                <a:ea typeface="+mj-ea"/>
                <a:cs typeface="+mj-cs"/>
              </a:rPr>
              <a:t> </a:t>
            </a: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123728" y="2274441"/>
            <a:ext cx="4896544" cy="2522711"/>
          </a:xfrm>
        </p:spPr>
        <p:txBody>
          <a:bodyPr>
            <a:noAutofit/>
          </a:bodyPr>
          <a:lstStyle>
            <a:lvl1pPr algn="ctr">
              <a:lnSpc>
                <a:spcPts val="4600"/>
              </a:lnSpc>
              <a:defRPr sz="5000">
                <a:solidFill>
                  <a:srgbClr val="797979"/>
                </a:solidFill>
                <a:latin typeface="Unient DIN CE - Bold" pitchFamily="2" charset="0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6165304"/>
            <a:ext cx="8208912" cy="494881"/>
          </a:xfrm>
        </p:spPr>
        <p:txBody>
          <a:bodyPr/>
          <a:lstStyle>
            <a:lvl1pPr marL="0" indent="0" algn="ctr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 dirty="0"/>
          </a:p>
        </p:txBody>
      </p:sp>
      <p:sp>
        <p:nvSpPr>
          <p:cNvPr id="8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AFFA9A-7CD8-4939-ACAA-B68B19F49FA8}" type="datetime1">
              <a:rPr lang="cs-CZ"/>
              <a:pPr>
                <a:defRPr/>
              </a:pPr>
              <a:t>11. 10. 2016</a:t>
            </a:fld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b="0" smtClean="0">
                <a:solidFill>
                  <a:srgbClr val="D7273E"/>
                </a:solidFill>
                <a:latin typeface="Unient DIN CE - Bold"/>
              </a:defRPr>
            </a:lvl1pPr>
          </a:lstStyle>
          <a:p>
            <a:pPr>
              <a:defRPr/>
            </a:pPr>
            <a:fld id="{AE88FEB2-DE3E-4A30-A136-38F44BFE4A53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53662314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K:\Skoleni\!Zakaznici\9150 mowshe UCEEB\zahlav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K:\Skoleni\!Zakaznici\9150 mowshe UCEEB\zapat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6416675"/>
            <a:ext cx="8716963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ástupný symbol pro nadpis 1"/>
          <p:cNvSpPr txBox="1">
            <a:spLocks/>
          </p:cNvSpPr>
          <p:nvPr/>
        </p:nvSpPr>
        <p:spPr>
          <a:xfrm>
            <a:off x="457200" y="0"/>
            <a:ext cx="8229600" cy="6524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cs-CZ" sz="2500" kern="1200" cap="all" spc="10" baseline="0" dirty="0" smtClean="0">
                <a:solidFill>
                  <a:schemeClr val="tx1"/>
                </a:solidFill>
                <a:latin typeface="Unient DIN CE - Bold" pitchFamily="2" charset="0"/>
                <a:ea typeface="+mn-ea"/>
                <a:cs typeface="+mn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sz="1400" b="0" spc="60">
                <a:solidFill>
                  <a:schemeClr val="bg1"/>
                </a:solidFill>
                <a:ea typeface="+mj-ea"/>
                <a:cs typeface="+mj-cs"/>
              </a:rPr>
              <a:t> 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6731" y="2442948"/>
            <a:ext cx="8370538" cy="1566621"/>
          </a:xfrm>
        </p:spPr>
        <p:txBody>
          <a:bodyPr>
            <a:noAutofit/>
          </a:bodyPr>
          <a:lstStyle>
            <a:lvl1pPr algn="ctr">
              <a:defRPr sz="4900" b="1">
                <a:latin typeface="Unient DIN CE - Regular" pitchFamily="2" charset="0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cs-CZ" dirty="0"/>
          </a:p>
        </p:txBody>
      </p:sp>
      <p:sp>
        <p:nvSpPr>
          <p:cNvPr id="6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3385B2-F2EA-497D-B48A-3E5FD431908C}" type="datetime1">
              <a:rPr lang="cs-CZ"/>
              <a:pPr>
                <a:defRPr/>
              </a:pPr>
              <a:t>11. 10. 2016</a:t>
            </a:fld>
            <a:endParaRPr lang="cs-CZ"/>
          </a:p>
        </p:txBody>
      </p:sp>
      <p:sp>
        <p:nvSpPr>
          <p:cNvPr id="7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80" b="0" cap="all">
                <a:solidFill>
                  <a:schemeClr val="bg1"/>
                </a:solidFill>
                <a:latin typeface="Unient DIN CE - Bold" pitchFamily="2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cs-CZ"/>
              <a:t>Top mass in lepton plus jets channel</a:t>
            </a:r>
          </a:p>
        </p:txBody>
      </p:sp>
      <p:sp>
        <p:nvSpPr>
          <p:cNvPr id="8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b="0" smtClean="0">
                <a:solidFill>
                  <a:srgbClr val="D7273E"/>
                </a:solidFill>
                <a:latin typeface="Unient DIN CE - Bold"/>
              </a:defRPr>
            </a:lvl1pPr>
          </a:lstStyle>
          <a:p>
            <a:pPr>
              <a:defRPr/>
            </a:pPr>
            <a:fld id="{962637E7-0286-4502-B452-3AB31702A102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912421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6732588" y="59499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04D3F4-371E-4885-BFD5-506D814BB418}" type="datetime1">
              <a:rPr lang="cs-CZ"/>
              <a:pPr>
                <a:defRPr/>
              </a:pPr>
              <a:t>11. 10. 2016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23850" y="144463"/>
            <a:ext cx="82391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80" b="0" cap="all">
                <a:solidFill>
                  <a:schemeClr val="bg1"/>
                </a:solidFill>
                <a:latin typeface="Unient DIN CE - Bold" pitchFamily="2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cs-CZ"/>
              <a:t>Top mass in lepton plus jets channel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6732588" y="64166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b="0" smtClean="0">
                <a:solidFill>
                  <a:srgbClr val="D7273E"/>
                </a:solidFill>
                <a:latin typeface="Unient DIN CE - Bold"/>
              </a:defRPr>
            </a:lvl1pPr>
          </a:lstStyle>
          <a:p>
            <a:pPr>
              <a:defRPr/>
            </a:pPr>
            <a:fld id="{46D55E6C-FA71-441F-8491-4FE333E15C9F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873209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:\Skoleni\!Zakaznici\9150 mowshe UCEEB\zahlav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K:\Skoleni\!Zakaznici\9150 mowshe UCEEB\zapat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6416675"/>
            <a:ext cx="8716963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ástupný symbol pro nadpis 1"/>
          <p:cNvSpPr txBox="1">
            <a:spLocks/>
          </p:cNvSpPr>
          <p:nvPr/>
        </p:nvSpPr>
        <p:spPr>
          <a:xfrm>
            <a:off x="457200" y="0"/>
            <a:ext cx="8229600" cy="6524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cs-CZ" sz="2500" kern="1200" cap="all" spc="10" baseline="0" dirty="0" smtClean="0">
                <a:solidFill>
                  <a:schemeClr val="tx1"/>
                </a:solidFill>
                <a:latin typeface="Unient DIN CE - Bold" pitchFamily="2" charset="0"/>
                <a:ea typeface="+mn-ea"/>
                <a:cs typeface="+mn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sz="1400" b="0" spc="60">
                <a:solidFill>
                  <a:schemeClr val="bg1"/>
                </a:solidFill>
                <a:ea typeface="+mj-ea"/>
                <a:cs typeface="+mj-cs"/>
              </a:rPr>
              <a:t> </a:t>
            </a:r>
          </a:p>
        </p:txBody>
      </p:sp>
      <p:sp>
        <p:nvSpPr>
          <p:cNvPr id="5" name="Zástupný symbol pro text 7"/>
          <p:cNvSpPr txBox="1">
            <a:spLocks/>
          </p:cNvSpPr>
          <p:nvPr/>
        </p:nvSpPr>
        <p:spPr>
          <a:xfrm>
            <a:off x="1411288" y="6284913"/>
            <a:ext cx="8351837" cy="62071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cs-CZ" sz="1400" kern="1200" cap="all" spc="60" baseline="0" dirty="0" smtClean="0">
                <a:solidFill>
                  <a:schemeClr val="bg1"/>
                </a:solidFill>
                <a:latin typeface="Unient DIN CE - Bold" pitchFamily="2" charset="0"/>
                <a:ea typeface="+mj-ea"/>
                <a:cs typeface="+mj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cs-CZ" sz="1680" kern="1200" baseline="0" dirty="0" smtClean="0">
                <a:solidFill>
                  <a:schemeClr val="tx1"/>
                </a:solidFill>
                <a:latin typeface="Unient DIN CE - Regular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lang="cs-CZ" sz="1680" kern="1200" baseline="0" dirty="0" smtClean="0">
                <a:solidFill>
                  <a:schemeClr val="tx1"/>
                </a:solidFill>
                <a:latin typeface="Unient DIN CE - Regular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lang="cs-CZ" sz="1680" kern="1200" baseline="0" dirty="0" smtClean="0">
                <a:solidFill>
                  <a:schemeClr val="tx1"/>
                </a:solidFill>
                <a:latin typeface="Unient DIN CE - Regular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lang="cs-CZ" sz="1680" kern="1200" baseline="0" dirty="0" smtClean="0">
                <a:solidFill>
                  <a:schemeClr val="tx1"/>
                </a:solidFill>
                <a:latin typeface="Unient DIN CE - Regular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sz="975" b="0">
                <a:solidFill>
                  <a:schemeClr val="tx1">
                    <a:tint val="75000"/>
                  </a:schemeClr>
                </a:solidFill>
                <a:ea typeface="+mn-ea"/>
                <a:cs typeface="+mn-cs"/>
              </a:rPr>
              <a:t>Ing. Václav Šimák CSc., </a:t>
            </a:r>
            <a:r>
              <a:rPr sz="975" b="0">
                <a:solidFill>
                  <a:schemeClr val="tx1">
                    <a:tint val="75000"/>
                  </a:schemeClr>
                </a:solidFill>
                <a:latin typeface="Unient DIN CE - Regular" pitchFamily="2" charset="0"/>
                <a:ea typeface="+mn-ea"/>
                <a:cs typeface="+mn-cs"/>
              </a:rPr>
              <a:t>FJFI ČVUT,</a:t>
            </a:r>
            <a:r>
              <a:rPr sz="975" b="0">
                <a:solidFill>
                  <a:schemeClr val="tx1">
                    <a:tint val="75000"/>
                  </a:schemeClr>
                </a:solidFill>
                <a:ea typeface="+mn-ea"/>
                <a:cs typeface="+mn-cs"/>
              </a:rPr>
              <a:t> LHC Prague 10. 07. 2013</a:t>
            </a:r>
          </a:p>
        </p:txBody>
      </p:sp>
      <p:sp>
        <p:nvSpPr>
          <p:cNvPr id="6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46D976A-564A-40D3-8EA5-526815AB41F6}" type="datetime1">
              <a:rPr lang="cs-CZ"/>
              <a:pPr>
                <a:defRPr/>
              </a:pPr>
              <a:t>11. 10. 2016</a:t>
            </a:fld>
            <a:endParaRPr lang="cs-CZ"/>
          </a:p>
        </p:txBody>
      </p:sp>
      <p:sp>
        <p:nvSpPr>
          <p:cNvPr id="7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80" b="0" cap="all">
                <a:solidFill>
                  <a:schemeClr val="bg1"/>
                </a:solidFill>
                <a:latin typeface="Unient DIN CE - Bold" pitchFamily="2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cs-CZ"/>
              <a:t>Top mass in lepton plus jets channel</a:t>
            </a:r>
          </a:p>
        </p:txBody>
      </p:sp>
      <p:sp>
        <p:nvSpPr>
          <p:cNvPr id="8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b="0" smtClean="0">
                <a:solidFill>
                  <a:srgbClr val="D7273E"/>
                </a:solidFill>
                <a:latin typeface="Unient DIN CE - Bold"/>
              </a:defRPr>
            </a:lvl1pPr>
          </a:lstStyle>
          <a:p>
            <a:pPr>
              <a:defRPr/>
            </a:pPr>
            <a:fld id="{19C46F82-503C-4CCF-98F8-60F03C7DEBF3}" type="slidenum">
              <a:rPr lang="cs-CZ" altLang="en-US"/>
              <a:pPr>
                <a:defRPr/>
              </a:pPr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551639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15913" y="728663"/>
            <a:ext cx="8370887" cy="6524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58775" y="1417638"/>
            <a:ext cx="8353425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cs-CZ" sz="2500" kern="1200" cap="all" spc="10" dirty="0">
          <a:solidFill>
            <a:schemeClr val="tx1"/>
          </a:solidFill>
          <a:latin typeface="Unient DIN CE - Bold" pitchFamily="2" charset="0"/>
          <a:ea typeface="+mn-ea"/>
          <a:cs typeface="+mn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Unient DIN CE - Bold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Unient DIN CE - Bold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Unient DIN CE - Bold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Unient DIN CE - Bold"/>
        </a:defRPr>
      </a:lvl5pPr>
      <a:lvl6pPr marL="4572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Unient DIN CE - Bold"/>
        </a:defRPr>
      </a:lvl6pPr>
      <a:lvl7pPr marL="9144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Unient DIN CE - Bold"/>
        </a:defRPr>
      </a:lvl7pPr>
      <a:lvl8pPr marL="13716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Unient DIN CE - Bold"/>
        </a:defRPr>
      </a:lvl8pPr>
      <a:lvl9pPr marL="1828800" algn="l" rtl="0" fontAlgn="base">
        <a:spcBef>
          <a:spcPct val="0"/>
        </a:spcBef>
        <a:spcAft>
          <a:spcPct val="0"/>
        </a:spcAft>
        <a:defRPr sz="2500">
          <a:solidFill>
            <a:schemeClr val="tx1"/>
          </a:solidFill>
          <a:latin typeface="Unient DIN CE - Bold"/>
        </a:defRPr>
      </a:lvl9pPr>
    </p:titleStyle>
    <p:bodyStyle>
      <a:lvl1pPr marL="179388" indent="-179388" algn="l" rtl="0" eaLnBrk="0" fontAlgn="base" hangingPunct="0">
        <a:spcBef>
          <a:spcPct val="20000"/>
        </a:spcBef>
        <a:spcAft>
          <a:spcPct val="0"/>
        </a:spcAft>
        <a:buClr>
          <a:srgbClr val="D7273E"/>
        </a:buClr>
        <a:buSzPct val="120000"/>
        <a:buFont typeface="Arial" panose="020B0604020202020204" pitchFamily="34" charset="0"/>
        <a:buChar char="•"/>
        <a:defRPr lang="cs-CZ" sz="1600" kern="1200" spc="10" dirty="0">
          <a:solidFill>
            <a:schemeClr val="tx1"/>
          </a:solidFill>
          <a:latin typeface="Unient DIN CE - Regular" pitchFamily="2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cs-CZ" sz="1600" kern="1200" dirty="0">
          <a:solidFill>
            <a:schemeClr val="tx1"/>
          </a:solidFill>
          <a:latin typeface="Unient DIN CE - Regular" pitchFamily="2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cs-CZ" sz="1600" kern="1200" dirty="0">
          <a:solidFill>
            <a:schemeClr val="tx1"/>
          </a:solidFill>
          <a:latin typeface="Unient DIN CE - Regular" pitchFamily="2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cs-CZ" sz="1600" kern="1200" dirty="0">
          <a:solidFill>
            <a:schemeClr val="tx1"/>
          </a:solidFill>
          <a:latin typeface="Unient DIN CE - Regular" pitchFamily="2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cs-CZ" sz="1600" kern="1200" dirty="0">
          <a:solidFill>
            <a:schemeClr val="tx1"/>
          </a:solidFill>
          <a:latin typeface="Unient DIN CE - Regular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5"/>
          <p:cNvSpPr txBox="1">
            <a:spLocks noChangeArrowheads="1"/>
          </p:cNvSpPr>
          <p:nvPr/>
        </p:nvSpPr>
        <p:spPr bwMode="auto">
          <a:xfrm>
            <a:off x="971550" y="2122488"/>
            <a:ext cx="71294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2800" dirty="0" err="1"/>
              <a:t>Hybridní</a:t>
            </a:r>
            <a:r>
              <a:rPr lang="en-GB" altLang="en-US" sz="2800" dirty="0"/>
              <a:t> fotovoltaicko/</a:t>
            </a:r>
            <a:r>
              <a:rPr lang="en-GB" altLang="en-US" sz="2800" dirty="0" err="1"/>
              <a:t>tepelný</a:t>
            </a:r>
            <a:r>
              <a:rPr lang="en-GB" altLang="en-US" sz="2800" dirty="0"/>
              <a:t> </a:t>
            </a:r>
            <a:r>
              <a:rPr lang="en-GB" altLang="en-US" sz="2800" dirty="0" err="1"/>
              <a:t>kolektor</a:t>
            </a:r>
            <a:r>
              <a:rPr lang="en-GB" altLang="en-US" sz="2800" dirty="0"/>
              <a:t> v </a:t>
            </a:r>
            <a:r>
              <a:rPr lang="en-GB" altLang="en-US" sz="2800" dirty="0" err="1"/>
              <a:t>lehkém</a:t>
            </a:r>
            <a:r>
              <a:rPr lang="en-GB" altLang="en-US" sz="2800" dirty="0"/>
              <a:t> </a:t>
            </a:r>
            <a:r>
              <a:rPr lang="en-GB" altLang="en-US" sz="2800" dirty="0" err="1"/>
              <a:t>obvodovém</a:t>
            </a:r>
            <a:r>
              <a:rPr lang="en-GB" altLang="en-US" sz="2800" dirty="0"/>
              <a:t> </a:t>
            </a:r>
            <a:r>
              <a:rPr lang="en-GB" altLang="en-US" sz="2800" dirty="0" err="1"/>
              <a:t>plášti</a:t>
            </a:r>
            <a:endParaRPr lang="cs-CZ" altLang="en-US" sz="2800" dirty="0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971550" y="4508500"/>
            <a:ext cx="712946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 pitchFamily="2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 pitchFamily="2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 pitchFamily="2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 pitchFamily="2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2000" dirty="0" smtClean="0">
                <a:solidFill>
                  <a:srgbClr val="797979"/>
                </a:solidFill>
                <a:latin typeface="Arial" panose="020B0604020202020204" pitchFamily="34" charset="0"/>
              </a:rPr>
              <a:t>Bo</a:t>
            </a:r>
            <a:r>
              <a:rPr lang="cs-CZ" altLang="en-US" sz="2000" dirty="0" err="1" smtClean="0">
                <a:solidFill>
                  <a:srgbClr val="797979"/>
                </a:solidFill>
                <a:latin typeface="Arial" panose="020B0604020202020204" pitchFamily="34" charset="0"/>
              </a:rPr>
              <a:t>řivoj</a:t>
            </a:r>
            <a:r>
              <a:rPr lang="cs-CZ" altLang="en-US" sz="2000" dirty="0" smtClean="0">
                <a:solidFill>
                  <a:srgbClr val="797979"/>
                </a:solidFill>
                <a:latin typeface="Arial" panose="020B0604020202020204" pitchFamily="34" charset="0"/>
              </a:rPr>
              <a:t> Šourek, Vladimír Jirka, Tomáš </a:t>
            </a:r>
            <a:r>
              <a:rPr lang="cs-CZ" altLang="en-US" sz="2000" dirty="0">
                <a:solidFill>
                  <a:srgbClr val="797979"/>
                </a:solidFill>
                <a:latin typeface="Arial" panose="020B0604020202020204" pitchFamily="34" charset="0"/>
              </a:rPr>
              <a:t>Matuška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en-US" sz="2000" dirty="0">
                <a:solidFill>
                  <a:srgbClr val="797979"/>
                </a:solidFill>
                <a:latin typeface="Arial" panose="020B0604020202020204" pitchFamily="34" charset="0"/>
              </a:rPr>
              <a:t>Univerzitní centrum energeticky efektivních </a:t>
            </a:r>
            <a:r>
              <a:rPr lang="cs-CZ" altLang="en-US" sz="2000" dirty="0" smtClean="0">
                <a:solidFill>
                  <a:srgbClr val="797979"/>
                </a:solidFill>
                <a:latin typeface="Arial" panose="020B0604020202020204" pitchFamily="34" charset="0"/>
              </a:rPr>
              <a:t>budov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cs-CZ" altLang="en-US" sz="2000" dirty="0" smtClean="0">
                <a:solidFill>
                  <a:srgbClr val="797979"/>
                </a:solidFill>
                <a:latin typeface="Arial" panose="020B0604020202020204" pitchFamily="34" charset="0"/>
              </a:rPr>
              <a:t>ČVUT </a:t>
            </a:r>
            <a:r>
              <a:rPr lang="cs-CZ" altLang="en-US" sz="2000" dirty="0">
                <a:solidFill>
                  <a:srgbClr val="797979"/>
                </a:solidFill>
                <a:latin typeface="Arial" panose="020B0604020202020204" pitchFamily="34" charset="0"/>
              </a:rPr>
              <a:t>v Praze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číslo snímku 3"/>
          <p:cNvSpPr txBox="1">
            <a:spLocks noGrp="1"/>
          </p:cNvSpPr>
          <p:nvPr/>
        </p:nvSpPr>
        <p:spPr bwMode="auto">
          <a:xfrm>
            <a:off x="6732588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E70603D-72BB-47EA-887E-1AC03DFB20F3}" type="slidenum">
              <a:rPr lang="cs-CZ" altLang="en-US" sz="900" b="0">
                <a:solidFill>
                  <a:srgbClr val="D7273E"/>
                </a:solidFill>
                <a:latin typeface="Unient DIN CE - Bold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cs-CZ" altLang="en-US" sz="900" b="0">
              <a:solidFill>
                <a:srgbClr val="D7273E"/>
              </a:solidFill>
              <a:latin typeface="Unient DIN CE - Bold"/>
            </a:endParaRPr>
          </a:p>
        </p:txBody>
      </p:sp>
      <p:sp>
        <p:nvSpPr>
          <p:cNvPr id="9219" name="Zástupný symbol pro zápatí 6"/>
          <p:cNvSpPr txBox="1">
            <a:spLocks noGrp="1"/>
          </p:cNvSpPr>
          <p:nvPr/>
        </p:nvSpPr>
        <p:spPr bwMode="auto">
          <a:xfrm>
            <a:off x="323850" y="144463"/>
            <a:ext cx="8239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PROTOTYP</a:t>
            </a:r>
            <a:r>
              <a:rPr lang="en-GB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ZASKLENÉHO</a:t>
            </a:r>
            <a:r>
              <a:rPr lang="en-GB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f</a:t>
            </a:r>
            <a:r>
              <a:rPr lang="en-GB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VT </a:t>
            </a:r>
            <a:r>
              <a:rPr lang="cs-CZ" altLang="en-US" sz="2000" b="0" dirty="0">
                <a:solidFill>
                  <a:schemeClr val="bg1"/>
                </a:solidFill>
                <a:latin typeface="Arial" panose="020B0604020202020204" pitchFamily="34" charset="0"/>
              </a:rPr>
              <a:t>K</a:t>
            </a:r>
            <a:r>
              <a:rPr lang="en-GB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OLE</a:t>
            </a: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K</a:t>
            </a:r>
            <a:r>
              <a:rPr lang="en-GB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TOR</a:t>
            </a: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U</a:t>
            </a:r>
            <a:endParaRPr lang="cs-CZ" altLang="en-US" sz="20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6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66" y="1059904"/>
            <a:ext cx="34036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ek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9904"/>
            <a:ext cx="31242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25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číslo snímku 3"/>
          <p:cNvSpPr txBox="1">
            <a:spLocks noGrp="1"/>
          </p:cNvSpPr>
          <p:nvPr/>
        </p:nvSpPr>
        <p:spPr bwMode="auto">
          <a:xfrm>
            <a:off x="6732588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E70603D-72BB-47EA-887E-1AC03DFB20F3}" type="slidenum">
              <a:rPr lang="cs-CZ" altLang="en-US" sz="900" b="0">
                <a:solidFill>
                  <a:srgbClr val="D7273E"/>
                </a:solidFill>
                <a:latin typeface="Unient DIN CE - Bold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cs-CZ" altLang="en-US" sz="900" b="0">
              <a:solidFill>
                <a:srgbClr val="D7273E"/>
              </a:solidFill>
              <a:latin typeface="Unient DIN CE - Bold"/>
            </a:endParaRPr>
          </a:p>
        </p:txBody>
      </p:sp>
      <p:sp>
        <p:nvSpPr>
          <p:cNvPr id="9219" name="Zástupný symbol pro zápatí 6"/>
          <p:cNvSpPr txBox="1">
            <a:spLocks noGrp="1"/>
          </p:cNvSpPr>
          <p:nvPr/>
        </p:nvSpPr>
        <p:spPr bwMode="auto">
          <a:xfrm>
            <a:off x="323850" y="144463"/>
            <a:ext cx="8239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PROVOZNÍ CHARAKTERISTIKY F</a:t>
            </a:r>
            <a:r>
              <a:rPr lang="en-GB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VT </a:t>
            </a: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KOMPONENTU</a:t>
            </a:r>
            <a:endParaRPr lang="cs-CZ" altLang="en-US" sz="20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6840760" cy="4428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25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číslo snímku 3"/>
          <p:cNvSpPr txBox="1">
            <a:spLocks noGrp="1"/>
          </p:cNvSpPr>
          <p:nvPr/>
        </p:nvSpPr>
        <p:spPr bwMode="auto">
          <a:xfrm>
            <a:off x="6732588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E70603D-72BB-47EA-887E-1AC03DFB20F3}" type="slidenum">
              <a:rPr lang="cs-CZ" altLang="en-US" sz="900" b="0">
                <a:solidFill>
                  <a:srgbClr val="D7273E"/>
                </a:solidFill>
                <a:latin typeface="Unient DIN CE - Bold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cs-CZ" altLang="en-US" sz="900" b="0">
              <a:solidFill>
                <a:srgbClr val="D7273E"/>
              </a:solidFill>
              <a:latin typeface="Unient DIN CE - Bold"/>
            </a:endParaRPr>
          </a:p>
        </p:txBody>
      </p:sp>
      <p:sp>
        <p:nvSpPr>
          <p:cNvPr id="9219" name="Zástupný symbol pro zápatí 6"/>
          <p:cNvSpPr txBox="1">
            <a:spLocks noGrp="1"/>
          </p:cNvSpPr>
          <p:nvPr/>
        </p:nvSpPr>
        <p:spPr bwMode="auto">
          <a:xfrm>
            <a:off x="323850" y="144463"/>
            <a:ext cx="8239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INTEGRACE DO LEHKÉHO OBVODOVÉHO PLÁŠTĚ</a:t>
            </a:r>
            <a:endParaRPr lang="cs-CZ" altLang="en-US" sz="20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75"/>
          <a:stretch/>
        </p:blipFill>
        <p:spPr>
          <a:xfrm>
            <a:off x="683568" y="1124744"/>
            <a:ext cx="7524328" cy="5008432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37" t="58160" r="2750" b="10821"/>
          <a:stretch/>
        </p:blipFill>
        <p:spPr>
          <a:xfrm>
            <a:off x="2009355" y="4005064"/>
            <a:ext cx="3786781" cy="1553551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37" t="40712" r="2750" b="41840"/>
          <a:stretch/>
        </p:blipFill>
        <p:spPr>
          <a:xfrm>
            <a:off x="2009355" y="3131191"/>
            <a:ext cx="3786781" cy="873873"/>
          </a:xfrm>
          <a:prstGeom prst="rect">
            <a:avLst/>
          </a:prstGeom>
        </p:spPr>
      </p:pic>
      <p:pic>
        <p:nvPicPr>
          <p:cNvPr id="16" name="Obrázek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37" t="15510" r="2750" b="59288"/>
          <a:stretch/>
        </p:blipFill>
        <p:spPr>
          <a:xfrm>
            <a:off x="2009355" y="1878708"/>
            <a:ext cx="3786781" cy="126226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1619672" y="836712"/>
            <a:ext cx="4506861" cy="36004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cs-CZ" dirty="0" smtClean="0"/>
              <a:t>F</a:t>
            </a:r>
            <a:r>
              <a:rPr lang="en-GB" dirty="0" smtClean="0"/>
              <a:t>VT </a:t>
            </a:r>
            <a:r>
              <a:rPr lang="cs-CZ" dirty="0" smtClean="0"/>
              <a:t>k</a:t>
            </a:r>
            <a:r>
              <a:rPr lang="en-GB" dirty="0" err="1" smtClean="0"/>
              <a:t>omponent</a:t>
            </a:r>
            <a:r>
              <a:rPr lang="en-GB" dirty="0" smtClean="0"/>
              <a:t> 960x1460 mm, 60 </a:t>
            </a:r>
            <a:r>
              <a:rPr lang="cs-CZ" dirty="0" smtClean="0"/>
              <a:t>ks</a:t>
            </a:r>
            <a:r>
              <a:rPr lang="en-GB" dirty="0" smtClean="0"/>
              <a:t> </a:t>
            </a:r>
            <a:r>
              <a:rPr lang="cs-CZ" dirty="0" smtClean="0"/>
              <a:t>F</a:t>
            </a:r>
            <a:r>
              <a:rPr lang="en-GB" dirty="0" smtClean="0"/>
              <a:t>V </a:t>
            </a:r>
            <a:r>
              <a:rPr lang="cs-CZ" dirty="0" smtClean="0"/>
              <a:t>článků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11070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číslo snímku 3"/>
          <p:cNvSpPr txBox="1">
            <a:spLocks noGrp="1"/>
          </p:cNvSpPr>
          <p:nvPr/>
        </p:nvSpPr>
        <p:spPr bwMode="auto">
          <a:xfrm>
            <a:off x="6732588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E70603D-72BB-47EA-887E-1AC03DFB20F3}" type="slidenum">
              <a:rPr lang="cs-CZ" altLang="en-US" sz="900" b="0">
                <a:solidFill>
                  <a:srgbClr val="D7273E"/>
                </a:solidFill>
                <a:latin typeface="Unient DIN CE - Bold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cs-CZ" altLang="en-US" sz="900" b="0">
              <a:solidFill>
                <a:srgbClr val="D7273E"/>
              </a:solidFill>
              <a:latin typeface="Unient DIN CE - Bold"/>
            </a:endParaRPr>
          </a:p>
        </p:txBody>
      </p:sp>
      <p:sp>
        <p:nvSpPr>
          <p:cNvPr id="9219" name="Zástupný symbol pro zápatí 6"/>
          <p:cNvSpPr txBox="1">
            <a:spLocks noGrp="1"/>
          </p:cNvSpPr>
          <p:nvPr/>
        </p:nvSpPr>
        <p:spPr bwMode="auto">
          <a:xfrm>
            <a:off x="323850" y="144463"/>
            <a:ext cx="8239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DETAIL</a:t>
            </a:r>
            <a:endParaRPr lang="cs-CZ" altLang="en-US" sz="20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77"/>
          <a:stretch/>
        </p:blipFill>
        <p:spPr>
          <a:xfrm>
            <a:off x="1403648" y="980728"/>
            <a:ext cx="643546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32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číslo snímku 3"/>
          <p:cNvSpPr txBox="1">
            <a:spLocks noGrp="1"/>
          </p:cNvSpPr>
          <p:nvPr/>
        </p:nvSpPr>
        <p:spPr bwMode="auto">
          <a:xfrm>
            <a:off x="6732588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E70603D-72BB-47EA-887E-1AC03DFB20F3}" type="slidenum">
              <a:rPr lang="cs-CZ" altLang="en-US" sz="900" b="0">
                <a:solidFill>
                  <a:srgbClr val="D7273E"/>
                </a:solidFill>
                <a:latin typeface="Unient DIN CE - Bold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cs-CZ" altLang="en-US" sz="900" b="0">
              <a:solidFill>
                <a:srgbClr val="D7273E"/>
              </a:solidFill>
              <a:latin typeface="Unient DIN CE - Bold"/>
            </a:endParaRPr>
          </a:p>
        </p:txBody>
      </p:sp>
      <p:sp>
        <p:nvSpPr>
          <p:cNvPr id="9219" name="Zástupný symbol pro zápatí 6"/>
          <p:cNvSpPr txBox="1">
            <a:spLocks noGrp="1"/>
          </p:cNvSpPr>
          <p:nvPr/>
        </p:nvSpPr>
        <p:spPr bwMode="auto">
          <a:xfrm>
            <a:off x="323850" y="144463"/>
            <a:ext cx="8239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PŘÍPADOVÁ STUDIE </a:t>
            </a:r>
            <a:endParaRPr lang="cs-CZ" altLang="en-US" sz="20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20" name="Zástupný symbol pro obsah 4"/>
          <p:cNvSpPr>
            <a:spLocks/>
          </p:cNvSpPr>
          <p:nvPr/>
        </p:nvSpPr>
        <p:spPr bwMode="auto">
          <a:xfrm>
            <a:off x="330200" y="836613"/>
            <a:ext cx="8562975" cy="1368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ts val="2300"/>
              </a:spcBef>
              <a:buClr>
                <a:srgbClr val="FF0000"/>
              </a:buClr>
            </a:pPr>
            <a:r>
              <a:rPr lang="cs-CZ" altLang="en-US" sz="1800" dirty="0" smtClean="0">
                <a:latin typeface="Arial" panose="020B0604020202020204" pitchFamily="34" charset="0"/>
              </a:rPr>
              <a:t>Rekonstrukce obytné budovy</a:t>
            </a:r>
            <a:endParaRPr lang="cs-CZ" altLang="en-US" sz="1800" b="0" dirty="0" smtClean="0">
              <a:latin typeface="Arial" panose="020B0604020202020204" pitchFamily="34" charset="0"/>
            </a:endParaRPr>
          </a:p>
          <a:p>
            <a:pPr lvl="1" eaLnBrk="1" hangingPunct="1">
              <a:lnSpc>
                <a:spcPts val="2200"/>
              </a:lnSpc>
              <a:spcBef>
                <a:spcPts val="1200"/>
              </a:spcBef>
              <a:buClr>
                <a:srgbClr val="FF0000"/>
              </a:buClr>
            </a:pPr>
            <a:r>
              <a:rPr lang="cs-CZ" altLang="en-US" sz="1800" b="0" dirty="0" smtClean="0">
                <a:latin typeface="Arial" panose="020B0604020202020204" pitchFamily="34" charset="0"/>
              </a:rPr>
              <a:t>budova ze 70</a:t>
            </a:r>
            <a:r>
              <a:rPr lang="en-GB" altLang="en-US" sz="1800" b="0" dirty="0" smtClean="0">
                <a:latin typeface="Arial" panose="020B0604020202020204" pitchFamily="34" charset="0"/>
              </a:rPr>
              <a:t>’</a:t>
            </a:r>
            <a:r>
              <a:rPr lang="cs-CZ" altLang="en-US" sz="1800" b="0" dirty="0" smtClean="0">
                <a:latin typeface="Arial" panose="020B0604020202020204" pitchFamily="34" charset="0"/>
              </a:rPr>
              <a:t> let, 12 poschodí 8424 m</a:t>
            </a:r>
            <a:r>
              <a:rPr lang="cs-CZ" altLang="en-US" sz="1800" b="0" baseline="30000" dirty="0" smtClean="0">
                <a:latin typeface="Arial" panose="020B0604020202020204" pitchFamily="34" charset="0"/>
              </a:rPr>
              <a:t>2</a:t>
            </a:r>
          </a:p>
          <a:p>
            <a:pPr lvl="1" eaLnBrk="1" hangingPunct="1">
              <a:lnSpc>
                <a:spcPts val="2200"/>
              </a:lnSpc>
              <a:spcBef>
                <a:spcPts val="1200"/>
              </a:spcBef>
              <a:buClr>
                <a:srgbClr val="FF0000"/>
              </a:buClr>
            </a:pPr>
            <a:r>
              <a:rPr lang="cs-CZ" altLang="en-US" sz="1800" b="0" dirty="0" smtClean="0">
                <a:latin typeface="Arial" panose="020B0604020202020204" pitchFamily="34" charset="0"/>
              </a:rPr>
              <a:t>90 bytů s 230 obyvateli</a:t>
            </a:r>
            <a:endParaRPr lang="en-GB" altLang="en-US" sz="1800" b="0" dirty="0">
              <a:latin typeface="Arial" panose="020B060402020202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564904"/>
            <a:ext cx="4427984" cy="3320988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564904"/>
            <a:ext cx="2490741" cy="332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číslo snímku 3"/>
          <p:cNvSpPr txBox="1">
            <a:spLocks noGrp="1"/>
          </p:cNvSpPr>
          <p:nvPr/>
        </p:nvSpPr>
        <p:spPr bwMode="auto">
          <a:xfrm>
            <a:off x="6732588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E70603D-72BB-47EA-887E-1AC03DFB20F3}" type="slidenum">
              <a:rPr lang="cs-CZ" altLang="en-US" sz="900" b="0">
                <a:solidFill>
                  <a:srgbClr val="D7273E"/>
                </a:solidFill>
                <a:latin typeface="Unient DIN CE - Bold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cs-CZ" altLang="en-US" sz="900" b="0">
              <a:solidFill>
                <a:srgbClr val="D7273E"/>
              </a:solidFill>
              <a:latin typeface="Unient DIN CE - Bold"/>
            </a:endParaRPr>
          </a:p>
        </p:txBody>
      </p:sp>
      <p:sp>
        <p:nvSpPr>
          <p:cNvPr id="9219" name="Zástupný symbol pro zápatí 6"/>
          <p:cNvSpPr txBox="1">
            <a:spLocks noGrp="1"/>
          </p:cNvSpPr>
          <p:nvPr/>
        </p:nvSpPr>
        <p:spPr bwMode="auto">
          <a:xfrm>
            <a:off x="323850" y="144463"/>
            <a:ext cx="8239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STRU</a:t>
            </a:r>
            <a:r>
              <a:rPr lang="cs-CZ" altLang="en-US" sz="2000" b="0" dirty="0">
                <a:solidFill>
                  <a:schemeClr val="bg1"/>
                </a:solidFill>
                <a:latin typeface="Arial" panose="020B0604020202020204" pitchFamily="34" charset="0"/>
              </a:rPr>
              <a:t>K</a:t>
            </a:r>
            <a:r>
              <a:rPr lang="en-GB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TUR</a:t>
            </a: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A FASÁDY	</a:t>
            </a:r>
            <a:endParaRPr lang="cs-CZ" altLang="en-US" sz="20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96752"/>
            <a:ext cx="7596336" cy="4961665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1043608" y="3356992"/>
            <a:ext cx="1584176" cy="1584176"/>
          </a:xfrm>
          <a:prstGeom prst="rect">
            <a:avLst/>
          </a:prstGeom>
          <a:solidFill>
            <a:schemeClr val="tx1">
              <a:lumMod val="50000"/>
              <a:lumOff val="50000"/>
              <a:alpha val="22000"/>
            </a:schemeClr>
          </a:solidFill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Přímá spojnice 4"/>
          <p:cNvCxnSpPr/>
          <p:nvPr/>
        </p:nvCxnSpPr>
        <p:spPr>
          <a:xfrm>
            <a:off x="4139952" y="1196752"/>
            <a:ext cx="0" cy="5040560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1043608" y="1196752"/>
            <a:ext cx="0" cy="5040560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>
            <a:off x="1043608" y="1268760"/>
            <a:ext cx="3096344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ovéPole 11"/>
          <p:cNvSpPr txBox="1"/>
          <p:nvPr/>
        </p:nvSpPr>
        <p:spPr>
          <a:xfrm>
            <a:off x="2123728" y="908720"/>
            <a:ext cx="1296144" cy="36004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r>
              <a:rPr lang="en-GB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module 6 m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1331640" y="3933056"/>
            <a:ext cx="1008112" cy="4320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 anchor="ctr">
            <a:normAutofit fontScale="92500" lnSpcReduction="20000"/>
          </a:bodyPr>
          <a:lstStyle/>
          <a:p>
            <a:pPr algn="ctr"/>
            <a:r>
              <a:rPr lang="en-GB" dirty="0" smtClean="0"/>
              <a:t>element</a:t>
            </a:r>
          </a:p>
          <a:p>
            <a:pPr algn="ctr"/>
            <a:r>
              <a:rPr lang="en-GB" dirty="0" smtClean="0"/>
              <a:t>3 x 3 m</a:t>
            </a:r>
          </a:p>
        </p:txBody>
      </p:sp>
      <p:sp>
        <p:nvSpPr>
          <p:cNvPr id="14" name="TextovéPole 13"/>
          <p:cNvSpPr txBox="1"/>
          <p:nvPr/>
        </p:nvSpPr>
        <p:spPr>
          <a:xfrm>
            <a:off x="4860032" y="836712"/>
            <a:ext cx="3888432" cy="36004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r>
              <a:rPr lang="en-GB" dirty="0" smtClean="0"/>
              <a:t>hydraulic</a:t>
            </a:r>
            <a:r>
              <a:rPr lang="cs-CZ" dirty="0" err="1" smtClean="0"/>
              <a:t>ky</a:t>
            </a:r>
            <a:r>
              <a:rPr lang="en-GB" dirty="0" smtClean="0"/>
              <a:t>: 4 </a:t>
            </a:r>
            <a:r>
              <a:rPr lang="cs-CZ" dirty="0" smtClean="0"/>
              <a:t>F</a:t>
            </a:r>
            <a:r>
              <a:rPr lang="en-GB" dirty="0" smtClean="0"/>
              <a:t>VT </a:t>
            </a:r>
            <a:r>
              <a:rPr lang="cs-CZ" dirty="0" smtClean="0"/>
              <a:t>k</a:t>
            </a:r>
            <a:r>
              <a:rPr lang="en-GB" dirty="0" err="1" smtClean="0"/>
              <a:t>omponent</a:t>
            </a:r>
            <a:r>
              <a:rPr lang="cs-CZ" dirty="0" smtClean="0"/>
              <a:t>y</a:t>
            </a:r>
            <a:r>
              <a:rPr lang="en-GB" dirty="0" smtClean="0"/>
              <a:t> </a:t>
            </a:r>
            <a:r>
              <a:rPr lang="cs-CZ" dirty="0" smtClean="0"/>
              <a:t>v</a:t>
            </a:r>
            <a:r>
              <a:rPr lang="en-GB" dirty="0" smtClean="0"/>
              <a:t> s</a:t>
            </a:r>
            <a:r>
              <a:rPr lang="cs-CZ" dirty="0" smtClean="0"/>
              <a:t>é</a:t>
            </a:r>
            <a:r>
              <a:rPr lang="en-GB" dirty="0" err="1" smtClean="0"/>
              <a:t>ri</a:t>
            </a:r>
            <a:r>
              <a:rPr lang="cs-CZ" dirty="0" smtClean="0"/>
              <a:t>i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02171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  <p:bldP spid="13" grpId="0" animBg="1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číslo snímku 3"/>
          <p:cNvSpPr txBox="1">
            <a:spLocks noGrp="1"/>
          </p:cNvSpPr>
          <p:nvPr/>
        </p:nvSpPr>
        <p:spPr bwMode="auto">
          <a:xfrm>
            <a:off x="6732588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E70603D-72BB-47EA-887E-1AC03DFB20F3}" type="slidenum">
              <a:rPr lang="cs-CZ" altLang="en-US" sz="900" b="0">
                <a:solidFill>
                  <a:srgbClr val="D7273E"/>
                </a:solidFill>
                <a:latin typeface="Unient DIN CE - Bold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cs-CZ" altLang="en-US" sz="900" b="0">
              <a:solidFill>
                <a:srgbClr val="D7273E"/>
              </a:solidFill>
              <a:latin typeface="Unient DIN CE - Bold"/>
            </a:endParaRPr>
          </a:p>
        </p:txBody>
      </p:sp>
      <p:sp>
        <p:nvSpPr>
          <p:cNvPr id="9219" name="Zástupný symbol pro zápatí 6"/>
          <p:cNvSpPr txBox="1">
            <a:spLocks noGrp="1"/>
          </p:cNvSpPr>
          <p:nvPr/>
        </p:nvSpPr>
        <p:spPr bwMode="auto">
          <a:xfrm>
            <a:off x="323850" y="144463"/>
            <a:ext cx="8239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VÝSLEDKY</a:t>
            </a:r>
            <a:endParaRPr lang="cs-CZ" altLang="en-US" sz="20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33935"/>
              </p:ext>
            </p:extLst>
          </p:nvPr>
        </p:nvGraphicFramePr>
        <p:xfrm>
          <a:off x="395536" y="1124745"/>
          <a:ext cx="8208910" cy="23810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92287"/>
                <a:gridCol w="2016224"/>
                <a:gridCol w="1800200"/>
                <a:gridCol w="1800199"/>
              </a:tblGrid>
              <a:tr h="10925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Alternativy</a:t>
                      </a:r>
                      <a:endParaRPr lang="en-GB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Využitelné tepelné zisky</a:t>
                      </a:r>
                      <a:endParaRPr lang="en-GB" sz="18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[MWh/a]</a:t>
                      </a:r>
                      <a:endParaRPr lang="en-GB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Elektrické zisky</a:t>
                      </a:r>
                      <a:endParaRPr lang="en-GB" sz="18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[MWh/a]</a:t>
                      </a:r>
                      <a:endParaRPr lang="en-GB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Celkový energetický zisk</a:t>
                      </a:r>
                      <a:endParaRPr lang="en-GB" sz="18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[MWh/a]</a:t>
                      </a:r>
                      <a:endParaRPr lang="en-GB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82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Zasklený</a:t>
                      </a: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cs-CZ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61975" algn="r"/>
                        </a:tabLs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80.2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61975" algn="r"/>
                        </a:tabLs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21.6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61975" algn="r"/>
                        </a:tabLs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101.8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55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50 % </a:t>
                      </a:r>
                      <a:r>
                        <a:rPr lang="cs-CZ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 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50 % </a:t>
                      </a:r>
                      <a:r>
                        <a:rPr lang="cs-CZ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61975" algn="r"/>
                        </a:tabLs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59.5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61975" algn="r"/>
                        </a:tabLs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15.6</a:t>
                      </a:r>
                      <a:endParaRPr lang="en-GB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61975" algn="r"/>
                        </a:tabLs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75.1</a:t>
                      </a:r>
                      <a:endParaRPr lang="en-GB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Zástupný symbol pro obsah 4"/>
          <p:cNvSpPr>
            <a:spLocks/>
          </p:cNvSpPr>
          <p:nvPr/>
        </p:nvSpPr>
        <p:spPr bwMode="auto">
          <a:xfrm>
            <a:off x="330200" y="3717032"/>
            <a:ext cx="2101181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marL="0" indent="0" eaLnBrk="1" hangingPunct="1">
              <a:lnSpc>
                <a:spcPts val="2200"/>
              </a:lnSpc>
              <a:spcBef>
                <a:spcPts val="1800"/>
              </a:spcBef>
              <a:buClr>
                <a:srgbClr val="FF0000"/>
              </a:buClr>
              <a:buNone/>
            </a:pPr>
            <a:r>
              <a:rPr lang="cs-CZ" altLang="en-US" sz="1800" dirty="0" smtClean="0">
                <a:latin typeface="Arial" panose="020B0604020202020204" pitchFamily="34" charset="0"/>
              </a:rPr>
              <a:t>zasklený</a:t>
            </a:r>
            <a:r>
              <a:rPr lang="en-GB" altLang="en-US" sz="1800" dirty="0" smtClean="0">
                <a:latin typeface="Arial" panose="020B0604020202020204" pitchFamily="34" charset="0"/>
              </a:rPr>
              <a:t> </a:t>
            </a:r>
            <a:r>
              <a:rPr lang="cs-CZ" altLang="en-US" sz="1800" dirty="0" smtClean="0">
                <a:latin typeface="Arial" panose="020B0604020202020204" pitchFamily="34" charset="0"/>
              </a:rPr>
              <a:t>F</a:t>
            </a:r>
            <a:r>
              <a:rPr lang="en-GB" altLang="en-US" sz="1800" dirty="0" smtClean="0">
                <a:latin typeface="Arial" panose="020B0604020202020204" pitchFamily="34" charset="0"/>
              </a:rPr>
              <a:t>VT: </a:t>
            </a:r>
            <a:r>
              <a:rPr lang="en-GB" altLang="en-US" sz="1800" b="0" dirty="0" smtClean="0">
                <a:latin typeface="Arial" panose="020B0604020202020204" pitchFamily="34" charset="0"/>
              </a:rPr>
              <a:t>	</a:t>
            </a:r>
          </a:p>
          <a:p>
            <a:pPr marL="0" indent="0" eaLnBrk="1" hangingPunct="1">
              <a:lnSpc>
                <a:spcPts val="2200"/>
              </a:lnSpc>
              <a:spcBef>
                <a:spcPts val="1800"/>
              </a:spcBef>
              <a:buClr>
                <a:srgbClr val="FF0000"/>
              </a:buClr>
              <a:buNone/>
            </a:pPr>
            <a:r>
              <a:rPr lang="en-GB" altLang="en-US" sz="1800" dirty="0" smtClean="0">
                <a:latin typeface="Arial" panose="020B0604020202020204" pitchFamily="34" charset="0"/>
              </a:rPr>
              <a:t>50%</a:t>
            </a:r>
            <a:r>
              <a:rPr lang="cs-CZ" altLang="en-US" sz="1800" dirty="0" smtClean="0">
                <a:latin typeface="Arial" panose="020B0604020202020204" pitchFamily="34" charset="0"/>
              </a:rPr>
              <a:t>F</a:t>
            </a:r>
            <a:r>
              <a:rPr lang="en-GB" altLang="en-US" sz="1800" dirty="0" smtClean="0">
                <a:latin typeface="Arial" panose="020B0604020202020204" pitchFamily="34" charset="0"/>
              </a:rPr>
              <a:t>T – 50%</a:t>
            </a:r>
            <a:r>
              <a:rPr lang="cs-CZ" altLang="en-US" sz="1800" dirty="0" smtClean="0">
                <a:latin typeface="Arial" panose="020B0604020202020204" pitchFamily="34" charset="0"/>
              </a:rPr>
              <a:t>F</a:t>
            </a:r>
            <a:r>
              <a:rPr lang="en-GB" altLang="en-US" sz="1800" dirty="0" smtClean="0">
                <a:latin typeface="Arial" panose="020B0604020202020204" pitchFamily="34" charset="0"/>
              </a:rPr>
              <a:t>V</a:t>
            </a:r>
            <a:endParaRPr lang="cs-CZ" altLang="en-US" sz="1800" b="0" dirty="0" smtClean="0">
              <a:latin typeface="Arial" panose="020B0604020202020204" pitchFamily="34" charset="0"/>
            </a:endParaRPr>
          </a:p>
        </p:txBody>
      </p:sp>
      <p:sp>
        <p:nvSpPr>
          <p:cNvPr id="9" name="Zástupný symbol pro obsah 4"/>
          <p:cNvSpPr>
            <a:spLocks/>
          </p:cNvSpPr>
          <p:nvPr/>
        </p:nvSpPr>
        <p:spPr bwMode="auto">
          <a:xfrm>
            <a:off x="323528" y="4905822"/>
            <a:ext cx="8562975" cy="151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marL="0" indent="0" eaLnBrk="1" hangingPunct="1">
              <a:lnSpc>
                <a:spcPts val="2200"/>
              </a:lnSpc>
              <a:spcBef>
                <a:spcPts val="1800"/>
              </a:spcBef>
              <a:buClr>
                <a:srgbClr val="FF0000"/>
              </a:buClr>
              <a:buNone/>
            </a:pPr>
            <a:r>
              <a:rPr lang="cs-CZ" altLang="en-US" sz="1800" b="0" dirty="0" smtClean="0">
                <a:latin typeface="Arial" panose="020B0604020202020204" pitchFamily="34" charset="0"/>
              </a:rPr>
              <a:t>zasklený F</a:t>
            </a:r>
            <a:r>
              <a:rPr lang="en-GB" altLang="en-US" sz="1800" b="0" dirty="0" smtClean="0">
                <a:latin typeface="Arial" panose="020B0604020202020204" pitchFamily="34" charset="0"/>
              </a:rPr>
              <a:t>VT </a:t>
            </a:r>
            <a:r>
              <a:rPr lang="cs-CZ" altLang="en-US" sz="1800" b="0" dirty="0" smtClean="0">
                <a:latin typeface="Arial" panose="020B0604020202020204" pitchFamily="34" charset="0"/>
              </a:rPr>
              <a:t>k</a:t>
            </a:r>
            <a:r>
              <a:rPr lang="en-GB" altLang="en-US" sz="1800" b="0" dirty="0" smtClean="0">
                <a:latin typeface="Arial" panose="020B0604020202020204" pitchFamily="34" charset="0"/>
              </a:rPr>
              <a:t>ole</a:t>
            </a:r>
            <a:r>
              <a:rPr lang="cs-CZ" altLang="en-US" sz="1800" b="0" dirty="0" smtClean="0">
                <a:latin typeface="Arial" panose="020B0604020202020204" pitchFamily="34" charset="0"/>
              </a:rPr>
              <a:t>k</a:t>
            </a:r>
            <a:r>
              <a:rPr lang="en-GB" altLang="en-US" sz="1800" b="0" dirty="0" smtClean="0">
                <a:latin typeface="Arial" panose="020B0604020202020204" pitchFamily="34" charset="0"/>
              </a:rPr>
              <a:t>tor</a:t>
            </a:r>
            <a:r>
              <a:rPr lang="cs-CZ" altLang="en-US" sz="1800" b="0" dirty="0" smtClean="0">
                <a:latin typeface="Arial" panose="020B0604020202020204" pitchFamily="34" charset="0"/>
              </a:rPr>
              <a:t>y</a:t>
            </a:r>
            <a:r>
              <a:rPr lang="en-GB" altLang="en-US" sz="1800" b="0" dirty="0" smtClean="0">
                <a:latin typeface="Arial" panose="020B0604020202020204" pitchFamily="34" charset="0"/>
              </a:rPr>
              <a:t>:</a:t>
            </a:r>
            <a:r>
              <a:rPr lang="cs-CZ" altLang="en-US" sz="1800" b="0" dirty="0" smtClean="0">
                <a:latin typeface="Arial" panose="020B0604020202020204" pitchFamily="34" charset="0"/>
              </a:rPr>
              <a:t>	nižší účinnost tepelné části</a:t>
            </a:r>
            <a:r>
              <a:rPr lang="en-GB" altLang="en-US" sz="1800" b="0" dirty="0" smtClean="0">
                <a:latin typeface="Arial" panose="020B0604020202020204" pitchFamily="34" charset="0"/>
              </a:rPr>
              <a:t> </a:t>
            </a:r>
            <a:r>
              <a:rPr lang="en-GB" altLang="en-US" sz="1800" b="0" dirty="0" smtClean="0">
                <a:latin typeface="Arial" panose="020B0604020202020204" pitchFamily="34" charset="0"/>
              </a:rPr>
              <a:t>(</a:t>
            </a:r>
            <a:r>
              <a:rPr lang="cs-CZ" altLang="en-US" sz="1800" b="0" dirty="0" smtClean="0">
                <a:latin typeface="Arial" panose="020B0604020202020204" pitchFamily="34" charset="0"/>
              </a:rPr>
              <a:t>v </a:t>
            </a:r>
            <a:r>
              <a:rPr lang="cs-CZ" altLang="en-US" sz="1800" b="0" dirty="0">
                <a:latin typeface="Arial" panose="020B0604020202020204" pitchFamily="34" charset="0"/>
              </a:rPr>
              <a:t>porovnané s čistou </a:t>
            </a:r>
            <a:r>
              <a:rPr lang="cs-CZ" altLang="en-US" sz="1800" b="0" dirty="0" smtClean="0">
                <a:latin typeface="Arial" panose="020B0604020202020204" pitchFamily="34" charset="0"/>
              </a:rPr>
              <a:t>F</a:t>
            </a:r>
            <a:r>
              <a:rPr lang="en-GB" altLang="en-US" sz="1800" b="0" dirty="0" smtClean="0">
                <a:latin typeface="Arial" panose="020B0604020202020204" pitchFamily="34" charset="0"/>
              </a:rPr>
              <a:t>T</a:t>
            </a:r>
            <a:r>
              <a:rPr lang="cs-CZ" altLang="en-US" sz="1800" b="0" dirty="0" smtClean="0">
                <a:latin typeface="Arial" panose="020B0604020202020204" pitchFamily="34" charset="0"/>
              </a:rPr>
              <a:t>)</a:t>
            </a:r>
            <a:endParaRPr lang="en-GB" altLang="en-US" sz="1800" b="0" dirty="0" smtClean="0">
              <a:latin typeface="Arial" panose="020B0604020202020204" pitchFamily="34" charset="0"/>
            </a:endParaRPr>
          </a:p>
          <a:p>
            <a:pPr marL="0" indent="0" eaLnBrk="1" hangingPunct="1">
              <a:lnSpc>
                <a:spcPts val="2200"/>
              </a:lnSpc>
              <a:spcBef>
                <a:spcPts val="1800"/>
              </a:spcBef>
              <a:buClr>
                <a:srgbClr val="FF0000"/>
              </a:buClr>
              <a:buNone/>
            </a:pPr>
            <a:r>
              <a:rPr lang="en-GB" altLang="en-US" sz="1800" b="0" dirty="0">
                <a:latin typeface="Arial" panose="020B0604020202020204" pitchFamily="34" charset="0"/>
              </a:rPr>
              <a:t>	</a:t>
            </a:r>
            <a:r>
              <a:rPr lang="en-GB" altLang="en-US" sz="1800" b="0" dirty="0" smtClean="0">
                <a:latin typeface="Arial" panose="020B0604020202020204" pitchFamily="34" charset="0"/>
              </a:rPr>
              <a:t>		</a:t>
            </a:r>
            <a:r>
              <a:rPr lang="cs-CZ" altLang="en-US" sz="1800" b="0" dirty="0">
                <a:latin typeface="Arial" panose="020B0604020202020204" pitchFamily="34" charset="0"/>
              </a:rPr>
              <a:t> nižší účinnost </a:t>
            </a:r>
            <a:r>
              <a:rPr lang="cs-CZ" altLang="en-US" sz="1800" b="0" dirty="0" smtClean="0">
                <a:latin typeface="Arial" panose="020B0604020202020204" pitchFamily="34" charset="0"/>
              </a:rPr>
              <a:t>fotovoltaiky</a:t>
            </a:r>
            <a:r>
              <a:rPr lang="en-GB" altLang="en-US" sz="1800" b="0" dirty="0" smtClean="0">
                <a:latin typeface="Arial" panose="020B0604020202020204" pitchFamily="34" charset="0"/>
              </a:rPr>
              <a:t> (</a:t>
            </a:r>
            <a:r>
              <a:rPr lang="cs-CZ" altLang="en-US" sz="1800" b="0" dirty="0" smtClean="0">
                <a:latin typeface="Arial" panose="020B0604020202020204" pitchFamily="34" charset="0"/>
              </a:rPr>
              <a:t>v porovnání s čistou</a:t>
            </a:r>
            <a:r>
              <a:rPr lang="en-GB" altLang="en-US" sz="1800" b="0" dirty="0" smtClean="0">
                <a:latin typeface="Arial" panose="020B0604020202020204" pitchFamily="34" charset="0"/>
              </a:rPr>
              <a:t> </a:t>
            </a:r>
            <a:r>
              <a:rPr lang="cs-CZ" altLang="en-US" sz="1800" b="0" dirty="0" smtClean="0">
                <a:latin typeface="Arial" panose="020B0604020202020204" pitchFamily="34" charset="0"/>
              </a:rPr>
              <a:t>F</a:t>
            </a:r>
            <a:r>
              <a:rPr lang="en-GB" altLang="en-US" sz="1800" b="0" dirty="0" smtClean="0">
                <a:latin typeface="Arial" panose="020B0604020202020204" pitchFamily="34" charset="0"/>
              </a:rPr>
              <a:t>V</a:t>
            </a:r>
            <a:r>
              <a:rPr lang="en-GB" altLang="en-US" sz="1800" b="0" dirty="0" smtClean="0">
                <a:latin typeface="Arial" panose="020B0604020202020204" pitchFamily="34" charset="0"/>
              </a:rPr>
              <a:t>)</a:t>
            </a:r>
          </a:p>
          <a:p>
            <a:pPr marL="0" indent="0" eaLnBrk="1" hangingPunct="1">
              <a:lnSpc>
                <a:spcPts val="2200"/>
              </a:lnSpc>
              <a:spcBef>
                <a:spcPts val="1800"/>
              </a:spcBef>
              <a:buClr>
                <a:srgbClr val="FF0000"/>
              </a:buClr>
              <a:buNone/>
            </a:pPr>
            <a:r>
              <a:rPr lang="en-GB" altLang="en-US" sz="1800" b="0" dirty="0">
                <a:latin typeface="Arial" panose="020B0604020202020204" pitchFamily="34" charset="0"/>
              </a:rPr>
              <a:t>	</a:t>
            </a:r>
            <a:r>
              <a:rPr lang="en-GB" altLang="en-US" sz="1800" b="0" dirty="0" smtClean="0">
                <a:latin typeface="Arial" panose="020B0604020202020204" pitchFamily="34" charset="0"/>
              </a:rPr>
              <a:t>		</a:t>
            </a:r>
            <a:r>
              <a:rPr lang="cs-CZ" altLang="en-US" sz="1800" b="0" dirty="0" smtClean="0">
                <a:latin typeface="Arial" panose="020B0604020202020204" pitchFamily="34" charset="0"/>
              </a:rPr>
              <a:t>ale o </a:t>
            </a:r>
            <a:r>
              <a:rPr lang="en-GB" altLang="en-US" sz="1800" dirty="0" smtClean="0">
                <a:solidFill>
                  <a:srgbClr val="FF0000"/>
                </a:solidFill>
                <a:latin typeface="Arial" panose="020B0604020202020204" pitchFamily="34" charset="0"/>
              </a:rPr>
              <a:t>35 </a:t>
            </a:r>
            <a:r>
              <a:rPr lang="cs-CZ" altLang="en-US" sz="1800" dirty="0" smtClean="0">
                <a:solidFill>
                  <a:srgbClr val="FF0000"/>
                </a:solidFill>
                <a:latin typeface="Arial" panose="020B0604020202020204" pitchFamily="34" charset="0"/>
              </a:rPr>
              <a:t>% </a:t>
            </a:r>
            <a:r>
              <a:rPr lang="cs-CZ" altLang="en-US" sz="1800" dirty="0" smtClean="0">
                <a:solidFill>
                  <a:srgbClr val="FF0000"/>
                </a:solidFill>
                <a:latin typeface="Arial" panose="020B0604020202020204" pitchFamily="34" charset="0"/>
              </a:rPr>
              <a:t>vyšší zisk </a:t>
            </a:r>
            <a:r>
              <a:rPr lang="cs-CZ" altLang="en-US" sz="1800" b="0" dirty="0" smtClean="0">
                <a:latin typeface="Arial" panose="020B0604020202020204" pitchFamily="34" charset="0"/>
              </a:rPr>
              <a:t>než kombinace FV-FT</a:t>
            </a:r>
            <a:endParaRPr lang="en-GB" altLang="en-US" sz="1800" b="0" dirty="0" smtClean="0">
              <a:latin typeface="Arial" panose="020B0604020202020204" pitchFamily="34" charset="0"/>
            </a:endParaRPr>
          </a:p>
        </p:txBody>
      </p:sp>
      <p:sp>
        <p:nvSpPr>
          <p:cNvPr id="10" name="Zástupný symbol pro obsah 4"/>
          <p:cNvSpPr>
            <a:spLocks/>
          </p:cNvSpPr>
          <p:nvPr/>
        </p:nvSpPr>
        <p:spPr bwMode="auto">
          <a:xfrm>
            <a:off x="3131840" y="3717032"/>
            <a:ext cx="1948781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marL="0" indent="0" eaLnBrk="1" hangingPunct="1">
              <a:lnSpc>
                <a:spcPts val="2200"/>
              </a:lnSpc>
              <a:spcBef>
                <a:spcPts val="1800"/>
              </a:spcBef>
              <a:buClr>
                <a:srgbClr val="FF0000"/>
              </a:buClr>
              <a:buNone/>
            </a:pPr>
            <a:r>
              <a:rPr lang="en-GB" altLang="en-US" sz="1800" b="0" dirty="0" smtClean="0">
                <a:latin typeface="Arial" panose="020B0604020202020204" pitchFamily="34" charset="0"/>
              </a:rPr>
              <a:t>258 kWh/</a:t>
            </a:r>
            <a:r>
              <a:rPr lang="en-GB" altLang="en-US" sz="1800" b="0" dirty="0" err="1" smtClean="0">
                <a:latin typeface="Arial" panose="020B0604020202020204" pitchFamily="34" charset="0"/>
              </a:rPr>
              <a:t>m</a:t>
            </a:r>
            <a:r>
              <a:rPr lang="en-GB" altLang="en-US" sz="1800" b="0" baseline="30000" dirty="0" err="1" smtClean="0">
                <a:latin typeface="Arial" panose="020B0604020202020204" pitchFamily="34" charset="0"/>
              </a:rPr>
              <a:t>2</a:t>
            </a:r>
            <a:r>
              <a:rPr lang="en-GB" altLang="en-US" sz="1800" b="0" dirty="0" err="1" smtClean="0">
                <a:latin typeface="Arial" panose="020B0604020202020204" pitchFamily="34" charset="0"/>
              </a:rPr>
              <a:t>.a</a:t>
            </a:r>
            <a:endParaRPr lang="en-GB" altLang="en-US" sz="1800" b="0" dirty="0" smtClean="0">
              <a:latin typeface="Arial" panose="020B0604020202020204" pitchFamily="34" charset="0"/>
            </a:endParaRPr>
          </a:p>
          <a:p>
            <a:pPr marL="0" indent="0" eaLnBrk="1" hangingPunct="1">
              <a:lnSpc>
                <a:spcPts val="2200"/>
              </a:lnSpc>
              <a:spcBef>
                <a:spcPts val="1800"/>
              </a:spcBef>
              <a:buClr>
                <a:srgbClr val="FF0000"/>
              </a:buClr>
              <a:buNone/>
            </a:pPr>
            <a:r>
              <a:rPr lang="en-GB" altLang="en-US" sz="1800" b="0" dirty="0" smtClean="0">
                <a:latin typeface="Arial" panose="020B0604020202020204" pitchFamily="34" charset="0"/>
              </a:rPr>
              <a:t>367 kWh/</a:t>
            </a:r>
            <a:r>
              <a:rPr lang="en-GB" altLang="en-US" sz="1800" b="0" dirty="0" err="1" smtClean="0">
                <a:latin typeface="Arial" panose="020B0604020202020204" pitchFamily="34" charset="0"/>
              </a:rPr>
              <a:t>m</a:t>
            </a:r>
            <a:r>
              <a:rPr lang="en-GB" altLang="en-US" sz="1800" b="0" baseline="30000" dirty="0" err="1" smtClean="0">
                <a:latin typeface="Arial" panose="020B0604020202020204" pitchFamily="34" charset="0"/>
              </a:rPr>
              <a:t>2</a:t>
            </a:r>
            <a:r>
              <a:rPr lang="en-GB" altLang="en-US" sz="1800" b="0" dirty="0" err="1" smtClean="0">
                <a:latin typeface="Arial" panose="020B0604020202020204" pitchFamily="34" charset="0"/>
              </a:rPr>
              <a:t>.a</a:t>
            </a:r>
            <a:endParaRPr lang="cs-CZ" altLang="en-US" sz="1800" b="0" dirty="0" smtClean="0">
              <a:latin typeface="Arial" panose="020B0604020202020204" pitchFamily="34" charset="0"/>
            </a:endParaRPr>
          </a:p>
        </p:txBody>
      </p:sp>
      <p:sp>
        <p:nvSpPr>
          <p:cNvPr id="11" name="Zástupný symbol pro obsah 4"/>
          <p:cNvSpPr>
            <a:spLocks/>
          </p:cNvSpPr>
          <p:nvPr/>
        </p:nvSpPr>
        <p:spPr bwMode="auto">
          <a:xfrm>
            <a:off x="5148064" y="3717032"/>
            <a:ext cx="1675804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marL="0" indent="0" eaLnBrk="1" hangingPunct="1">
              <a:lnSpc>
                <a:spcPts val="2200"/>
              </a:lnSpc>
              <a:spcBef>
                <a:spcPts val="1800"/>
              </a:spcBef>
              <a:buClr>
                <a:srgbClr val="FF0000"/>
              </a:buClr>
              <a:buNone/>
            </a:pPr>
            <a:r>
              <a:rPr lang="en-GB" altLang="en-US" sz="1800" b="0" dirty="0" smtClean="0">
                <a:latin typeface="Arial" panose="020B0604020202020204" pitchFamily="34" charset="0"/>
              </a:rPr>
              <a:t>67 kWh/</a:t>
            </a:r>
            <a:r>
              <a:rPr lang="en-GB" altLang="en-US" sz="1800" b="0" dirty="0" err="1" smtClean="0">
                <a:latin typeface="Arial" panose="020B0604020202020204" pitchFamily="34" charset="0"/>
              </a:rPr>
              <a:t>m</a:t>
            </a:r>
            <a:r>
              <a:rPr lang="en-GB" altLang="en-US" sz="1800" b="0" baseline="30000" dirty="0" err="1" smtClean="0">
                <a:latin typeface="Arial" panose="020B0604020202020204" pitchFamily="34" charset="0"/>
              </a:rPr>
              <a:t>2</a:t>
            </a:r>
            <a:r>
              <a:rPr lang="en-GB" altLang="en-US" sz="1800" b="0" dirty="0" err="1" smtClean="0">
                <a:latin typeface="Arial" panose="020B0604020202020204" pitchFamily="34" charset="0"/>
              </a:rPr>
              <a:t>.a</a:t>
            </a:r>
            <a:endParaRPr lang="en-GB" altLang="en-US" sz="1800" b="0" dirty="0" smtClean="0">
              <a:latin typeface="Arial" panose="020B0604020202020204" pitchFamily="34" charset="0"/>
            </a:endParaRPr>
          </a:p>
          <a:p>
            <a:pPr marL="0" indent="0" eaLnBrk="1" hangingPunct="1">
              <a:lnSpc>
                <a:spcPts val="2200"/>
              </a:lnSpc>
              <a:spcBef>
                <a:spcPts val="1800"/>
              </a:spcBef>
              <a:buClr>
                <a:srgbClr val="FF0000"/>
              </a:buClr>
              <a:buNone/>
            </a:pPr>
            <a:r>
              <a:rPr lang="en-GB" altLang="en-US" sz="1800" b="0" dirty="0" smtClean="0">
                <a:latin typeface="Arial" panose="020B0604020202020204" pitchFamily="34" charset="0"/>
              </a:rPr>
              <a:t>96 kWh/</a:t>
            </a:r>
            <a:r>
              <a:rPr lang="en-GB" altLang="en-US" sz="1800" b="0" dirty="0" err="1" smtClean="0">
                <a:latin typeface="Arial" panose="020B0604020202020204" pitchFamily="34" charset="0"/>
              </a:rPr>
              <a:t>m</a:t>
            </a:r>
            <a:r>
              <a:rPr lang="en-GB" altLang="en-US" sz="1800" b="0" baseline="30000" dirty="0" err="1" smtClean="0">
                <a:latin typeface="Arial" panose="020B0604020202020204" pitchFamily="34" charset="0"/>
              </a:rPr>
              <a:t>2</a:t>
            </a:r>
            <a:r>
              <a:rPr lang="en-GB" altLang="en-US" sz="1800" b="0" dirty="0" err="1" smtClean="0">
                <a:latin typeface="Arial" panose="020B0604020202020204" pitchFamily="34" charset="0"/>
              </a:rPr>
              <a:t>.a</a:t>
            </a:r>
            <a:endParaRPr lang="cs-CZ" altLang="en-US" sz="1800" b="0" dirty="0" smtClean="0">
              <a:latin typeface="Arial" panose="020B0604020202020204" pitchFamily="34" charset="0"/>
            </a:endParaRPr>
          </a:p>
        </p:txBody>
      </p:sp>
      <p:sp>
        <p:nvSpPr>
          <p:cNvPr id="12" name="Zástupný symbol pro obsah 4"/>
          <p:cNvSpPr>
            <a:spLocks/>
          </p:cNvSpPr>
          <p:nvPr/>
        </p:nvSpPr>
        <p:spPr bwMode="auto">
          <a:xfrm>
            <a:off x="6948264" y="3717032"/>
            <a:ext cx="185296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marL="0" indent="0" eaLnBrk="1" hangingPunct="1">
              <a:lnSpc>
                <a:spcPts val="2200"/>
              </a:lnSpc>
              <a:spcBef>
                <a:spcPts val="1800"/>
              </a:spcBef>
              <a:buClr>
                <a:srgbClr val="FF0000"/>
              </a:buClr>
              <a:buNone/>
            </a:pPr>
            <a:r>
              <a:rPr lang="en-GB" altLang="en-US" sz="1800" b="0" dirty="0" smtClean="0">
                <a:latin typeface="Arial" panose="020B0604020202020204" pitchFamily="34" charset="0"/>
              </a:rPr>
              <a:t>315 kWh/</a:t>
            </a:r>
            <a:r>
              <a:rPr lang="en-GB" altLang="en-US" sz="1800" b="0" dirty="0" err="1" smtClean="0">
                <a:latin typeface="Arial" panose="020B0604020202020204" pitchFamily="34" charset="0"/>
              </a:rPr>
              <a:t>m</a:t>
            </a:r>
            <a:r>
              <a:rPr lang="en-GB" altLang="en-US" sz="1800" b="0" baseline="30000" dirty="0" err="1" smtClean="0">
                <a:latin typeface="Arial" panose="020B0604020202020204" pitchFamily="34" charset="0"/>
              </a:rPr>
              <a:t>2</a:t>
            </a:r>
            <a:r>
              <a:rPr lang="en-GB" altLang="en-US" sz="1800" b="0" dirty="0" err="1" smtClean="0">
                <a:latin typeface="Arial" panose="020B0604020202020204" pitchFamily="34" charset="0"/>
              </a:rPr>
              <a:t>.a</a:t>
            </a:r>
            <a:endParaRPr lang="en-GB" altLang="en-US" sz="1800" b="0" dirty="0" smtClean="0">
              <a:latin typeface="Arial" panose="020B0604020202020204" pitchFamily="34" charset="0"/>
            </a:endParaRPr>
          </a:p>
          <a:p>
            <a:pPr marL="0" indent="0" eaLnBrk="1" hangingPunct="1">
              <a:lnSpc>
                <a:spcPts val="2200"/>
              </a:lnSpc>
              <a:spcBef>
                <a:spcPts val="1800"/>
              </a:spcBef>
              <a:buClr>
                <a:srgbClr val="FF0000"/>
              </a:buClr>
              <a:buNone/>
            </a:pPr>
            <a:r>
              <a:rPr lang="en-GB" altLang="en-US" sz="1800" b="0" dirty="0" smtClean="0">
                <a:latin typeface="Arial" panose="020B0604020202020204" pitchFamily="34" charset="0"/>
              </a:rPr>
              <a:t>232 kWh/</a:t>
            </a:r>
            <a:r>
              <a:rPr lang="en-GB" altLang="en-US" sz="1800" b="0" dirty="0" err="1" smtClean="0">
                <a:latin typeface="Arial" panose="020B0604020202020204" pitchFamily="34" charset="0"/>
              </a:rPr>
              <a:t>m</a:t>
            </a:r>
            <a:r>
              <a:rPr lang="en-GB" altLang="en-US" sz="1800" b="0" baseline="30000" dirty="0" err="1" smtClean="0">
                <a:latin typeface="Arial" panose="020B0604020202020204" pitchFamily="34" charset="0"/>
              </a:rPr>
              <a:t>2</a:t>
            </a:r>
            <a:r>
              <a:rPr lang="en-GB" altLang="en-US" sz="1800" b="0" dirty="0" err="1" smtClean="0">
                <a:latin typeface="Arial" panose="020B0604020202020204" pitchFamily="34" charset="0"/>
              </a:rPr>
              <a:t>.a</a:t>
            </a:r>
            <a:endParaRPr lang="cs-CZ" altLang="en-US" sz="1800" b="0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31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548DD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548DD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548DD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548DD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build="allAtOnce"/>
      <p:bldP spid="11" grpId="0" build="allAtOnce"/>
      <p:bldP spid="1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číslo snímku 3"/>
          <p:cNvSpPr txBox="1">
            <a:spLocks noGrp="1"/>
          </p:cNvSpPr>
          <p:nvPr/>
        </p:nvSpPr>
        <p:spPr bwMode="auto">
          <a:xfrm>
            <a:off x="6732588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E70603D-72BB-47EA-887E-1AC03DFB20F3}" type="slidenum">
              <a:rPr lang="cs-CZ" altLang="en-US" sz="900" b="0">
                <a:solidFill>
                  <a:srgbClr val="D7273E"/>
                </a:solidFill>
                <a:latin typeface="Unient DIN CE - Bold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cs-CZ" altLang="en-US" sz="900" b="0">
              <a:solidFill>
                <a:srgbClr val="D7273E"/>
              </a:solidFill>
              <a:latin typeface="Unient DIN CE - Bold"/>
            </a:endParaRPr>
          </a:p>
        </p:txBody>
      </p:sp>
      <p:sp>
        <p:nvSpPr>
          <p:cNvPr id="9219" name="Zástupný symbol pro zápatí 6"/>
          <p:cNvSpPr txBox="1">
            <a:spLocks noGrp="1"/>
          </p:cNvSpPr>
          <p:nvPr/>
        </p:nvSpPr>
        <p:spPr bwMode="auto">
          <a:xfrm>
            <a:off x="323850" y="144463"/>
            <a:ext cx="8239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...SOUČASNÝ STAV</a:t>
            </a:r>
            <a:endParaRPr lang="cs-CZ" altLang="en-US" sz="20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" y="836712"/>
            <a:ext cx="4464174" cy="2976116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93" b="36416"/>
          <a:stretch/>
        </p:blipFill>
        <p:spPr>
          <a:xfrm>
            <a:off x="3426625" y="3260643"/>
            <a:ext cx="5439563" cy="3107249"/>
          </a:xfrm>
          <a:prstGeom prst="rect">
            <a:avLst/>
          </a:prstGeom>
        </p:spPr>
      </p:pic>
      <p:sp>
        <p:nvSpPr>
          <p:cNvPr id="4" name="Šipka dolů 3"/>
          <p:cNvSpPr/>
          <p:nvPr/>
        </p:nvSpPr>
        <p:spPr>
          <a:xfrm>
            <a:off x="3563888" y="877003"/>
            <a:ext cx="432048" cy="1008112"/>
          </a:xfrm>
          <a:prstGeom prst="downArrow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Šipka dolů 6"/>
          <p:cNvSpPr/>
          <p:nvPr/>
        </p:nvSpPr>
        <p:spPr>
          <a:xfrm>
            <a:off x="5508104" y="4221088"/>
            <a:ext cx="432048" cy="1008112"/>
          </a:xfrm>
          <a:prstGeom prst="downArrow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436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>
          <a:xfrm>
            <a:off x="6732588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ED10F97-6C1F-4F04-8213-2664EB57FE74}" type="slidenum">
              <a:rPr lang="cs-CZ" altLang="en-US">
                <a:solidFill>
                  <a:srgbClr val="D7273E"/>
                </a:solidFill>
                <a:latin typeface="Unient DIN CE - Bold"/>
              </a:rPr>
              <a:pPr/>
              <a:t>18</a:t>
            </a:fld>
            <a:endParaRPr lang="cs-CZ" altLang="en-US">
              <a:solidFill>
                <a:srgbClr val="D7273E"/>
              </a:solidFill>
              <a:latin typeface="Unient DIN CE - Bold"/>
            </a:endParaRPr>
          </a:p>
        </p:txBody>
      </p:sp>
      <p:pic>
        <p:nvPicPr>
          <p:cNvPr id="2052" name="Picture 4" descr="http://www.uceeb.cz/sites/default/files/souboryredakce/dlouhezeleneuce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424" y="1973559"/>
            <a:ext cx="7620000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 bwMode="auto">
          <a:xfrm>
            <a:off x="2555776" y="5780003"/>
            <a:ext cx="4320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sz="1600" b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borivoj.sourek</a:t>
            </a:r>
            <a:r>
              <a:rPr lang="en-GB" sz="1600" b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@</a:t>
            </a:r>
            <a:r>
              <a:rPr lang="cs-CZ" sz="1600" b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cvut</a:t>
            </a:r>
            <a:r>
              <a:rPr lang="en-GB" sz="1600" b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.</a:t>
            </a:r>
            <a:r>
              <a:rPr lang="en-GB" sz="1600" b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cz</a:t>
            </a:r>
            <a:endParaRPr lang="en-GB" sz="1600" b="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59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číslo snímku 3"/>
          <p:cNvSpPr txBox="1">
            <a:spLocks noGrp="1"/>
          </p:cNvSpPr>
          <p:nvPr/>
        </p:nvSpPr>
        <p:spPr bwMode="auto">
          <a:xfrm>
            <a:off x="6732588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E70603D-72BB-47EA-887E-1AC03DFB20F3}" type="slidenum">
              <a:rPr lang="cs-CZ" altLang="en-US" sz="900" b="0">
                <a:solidFill>
                  <a:srgbClr val="D7273E"/>
                </a:solidFill>
                <a:latin typeface="Unient DIN CE - Bold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cs-CZ" altLang="en-US" sz="900" b="0">
              <a:solidFill>
                <a:srgbClr val="D7273E"/>
              </a:solidFill>
              <a:latin typeface="Unient DIN CE - Bold"/>
            </a:endParaRPr>
          </a:p>
        </p:txBody>
      </p:sp>
      <p:sp>
        <p:nvSpPr>
          <p:cNvPr id="9219" name="Zástupný symbol pro zápatí 6"/>
          <p:cNvSpPr txBox="1">
            <a:spLocks noGrp="1"/>
          </p:cNvSpPr>
          <p:nvPr/>
        </p:nvSpPr>
        <p:spPr bwMode="auto">
          <a:xfrm>
            <a:off x="323850" y="144463"/>
            <a:ext cx="8239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MOTIVA</a:t>
            </a: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CE</a:t>
            </a:r>
            <a:r>
              <a:rPr lang="en-GB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 – </a:t>
            </a: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POTŘEBA TEPLA I ELEKTŘINY V BUDOVÁCH</a:t>
            </a:r>
            <a:endParaRPr lang="cs-CZ" altLang="en-US" sz="20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4098" name="Picture 2" descr="Uk's first zero carbon passive house, uk passive house, larch house, bere architects, national eisteddford, zero carbon home, sustainable energ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27354"/>
            <a:ext cx="390026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.bnet.com/blogs/go_logic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"/>
          <a:stretch/>
        </p:blipFill>
        <p:spPr bwMode="auto">
          <a:xfrm>
            <a:off x="4644008" y="927355"/>
            <a:ext cx="3921666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www.alliancees.org/wp-content/uploads/2012/06/Newenhouse-Passive-House-LEE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91650"/>
            <a:ext cx="3900260" cy="2501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7"/>
          <a:stretch/>
        </p:blipFill>
        <p:spPr>
          <a:xfrm>
            <a:off x="4644009" y="3591650"/>
            <a:ext cx="3941985" cy="250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38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číslo snímku 3"/>
          <p:cNvSpPr txBox="1">
            <a:spLocks noGrp="1"/>
          </p:cNvSpPr>
          <p:nvPr/>
        </p:nvSpPr>
        <p:spPr bwMode="auto">
          <a:xfrm>
            <a:off x="6732588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E70603D-72BB-47EA-887E-1AC03DFB20F3}" type="slidenum">
              <a:rPr lang="cs-CZ" altLang="en-US" sz="900" b="0">
                <a:solidFill>
                  <a:srgbClr val="D7273E"/>
                </a:solidFill>
                <a:latin typeface="Unient DIN CE - Bold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cs-CZ" altLang="en-US" sz="900" b="0" dirty="0">
              <a:solidFill>
                <a:srgbClr val="D7273E"/>
              </a:solidFill>
              <a:latin typeface="Unient DIN CE - Bold"/>
            </a:endParaRPr>
          </a:p>
        </p:txBody>
      </p:sp>
      <p:sp>
        <p:nvSpPr>
          <p:cNvPr id="9219" name="Zástupný symbol pro zápatí 6"/>
          <p:cNvSpPr txBox="1">
            <a:spLocks noGrp="1"/>
          </p:cNvSpPr>
          <p:nvPr/>
        </p:nvSpPr>
        <p:spPr bwMode="auto">
          <a:xfrm>
            <a:off x="323850" y="144463"/>
            <a:ext cx="8239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MOTIVA</a:t>
            </a: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CE</a:t>
            </a:r>
            <a:r>
              <a:rPr lang="en-GB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 – </a:t>
            </a: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NEDOSTATEK MÍSTA PRO INSTALACI</a:t>
            </a:r>
            <a:endParaRPr lang="cs-CZ" altLang="en-US" sz="20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Picture 16" descr="SONNENHAUS_LEHN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299" y="976313"/>
            <a:ext cx="3667125" cy="245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obr_uvo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7"/>
          <a:stretch>
            <a:fillRect/>
          </a:stretch>
        </p:blipFill>
        <p:spPr bwMode="auto">
          <a:xfrm>
            <a:off x="950987" y="976313"/>
            <a:ext cx="348297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Documents and Settings\david.borovsky\Plocha\braedstrup 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" t="2000" r="2179" b="1990"/>
          <a:stretch>
            <a:fillRect/>
          </a:stretch>
        </p:blipFill>
        <p:spPr bwMode="auto">
          <a:xfrm>
            <a:off x="950987" y="3671888"/>
            <a:ext cx="3482975" cy="249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://www.buildingnews.cz/obrazek.php?id=2401-19-11-2013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72"/>
          <a:stretch>
            <a:fillRect/>
          </a:stretch>
        </p:blipFill>
        <p:spPr bwMode="auto">
          <a:xfrm>
            <a:off x="4721299" y="3702050"/>
            <a:ext cx="3667125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026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číslo snímku 3"/>
          <p:cNvSpPr txBox="1">
            <a:spLocks noGrp="1"/>
          </p:cNvSpPr>
          <p:nvPr/>
        </p:nvSpPr>
        <p:spPr bwMode="auto">
          <a:xfrm>
            <a:off x="6732588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E70603D-72BB-47EA-887E-1AC03DFB20F3}" type="slidenum">
              <a:rPr lang="cs-CZ" altLang="en-US" sz="900" b="0">
                <a:solidFill>
                  <a:srgbClr val="D7273E"/>
                </a:solidFill>
                <a:latin typeface="Unient DIN CE - Bold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cs-CZ" altLang="en-US" sz="900" b="0">
              <a:solidFill>
                <a:srgbClr val="D7273E"/>
              </a:solidFill>
              <a:latin typeface="Unient DIN CE - Bold"/>
            </a:endParaRPr>
          </a:p>
        </p:txBody>
      </p:sp>
      <p:sp>
        <p:nvSpPr>
          <p:cNvPr id="9219" name="Zástupný symbol pro zápatí 6"/>
          <p:cNvSpPr txBox="1">
            <a:spLocks noGrp="1"/>
          </p:cNvSpPr>
          <p:nvPr/>
        </p:nvSpPr>
        <p:spPr bwMode="auto">
          <a:xfrm>
            <a:off x="323850" y="144463"/>
            <a:ext cx="8239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PROČ FVT KOLEKTORY?</a:t>
            </a:r>
            <a:endParaRPr lang="cs-CZ" altLang="en-US" sz="20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20" name="Zástupný symbol pro obsah 4"/>
          <p:cNvSpPr>
            <a:spLocks/>
          </p:cNvSpPr>
          <p:nvPr/>
        </p:nvSpPr>
        <p:spPr bwMode="auto">
          <a:xfrm>
            <a:off x="330200" y="836613"/>
            <a:ext cx="8562975" cy="558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ts val="2300"/>
              </a:spcBef>
              <a:buClr>
                <a:srgbClr val="FF0000"/>
              </a:buClr>
            </a:pPr>
            <a:r>
              <a:rPr lang="cs-CZ" altLang="en-US" sz="1800" b="0" dirty="0" smtClean="0">
                <a:latin typeface="Arial" panose="020B0604020202020204" pitchFamily="34" charset="0"/>
              </a:rPr>
              <a:t>sluneční fotovoltaicko-tepelné kolektory</a:t>
            </a:r>
          </a:p>
          <a:p>
            <a:pPr lvl="1" eaLnBrk="1" hangingPunct="1">
              <a:lnSpc>
                <a:spcPts val="2200"/>
              </a:lnSpc>
              <a:spcBef>
                <a:spcPts val="2300"/>
              </a:spcBef>
              <a:buClr>
                <a:srgbClr val="FF0000"/>
              </a:buClr>
            </a:pPr>
            <a:r>
              <a:rPr lang="cs-CZ" altLang="en-US" sz="1800" b="0" dirty="0" smtClean="0">
                <a:latin typeface="Arial" panose="020B0604020202020204" pitchFamily="34" charset="0"/>
              </a:rPr>
              <a:t>pro kombinovanou výrobu tepla a elektřiny</a:t>
            </a:r>
          </a:p>
          <a:p>
            <a:pPr lvl="1" eaLnBrk="1" hangingPunct="1">
              <a:lnSpc>
                <a:spcPts val="2200"/>
              </a:lnSpc>
              <a:spcBef>
                <a:spcPts val="2300"/>
              </a:spcBef>
              <a:buClr>
                <a:srgbClr val="FF0000"/>
              </a:buClr>
            </a:pPr>
            <a:r>
              <a:rPr lang="cs-CZ" altLang="en-US" sz="1800" b="0" dirty="0" smtClean="0">
                <a:latin typeface="Arial" panose="020B0604020202020204" pitchFamily="34" charset="0"/>
              </a:rPr>
              <a:t>na stejné </a:t>
            </a:r>
            <a:r>
              <a:rPr lang="cs-CZ" altLang="en-US" sz="1800" b="0" dirty="0" err="1" smtClean="0">
                <a:latin typeface="Arial" panose="020B0604020202020204" pitchFamily="34" charset="0"/>
              </a:rPr>
              <a:t>absorbční</a:t>
            </a:r>
            <a:r>
              <a:rPr lang="cs-CZ" altLang="en-US" sz="1800" b="0" dirty="0" smtClean="0">
                <a:latin typeface="Arial" panose="020B0604020202020204" pitchFamily="34" charset="0"/>
              </a:rPr>
              <a:t> </a:t>
            </a:r>
            <a:r>
              <a:rPr lang="cs-CZ" altLang="en-US" sz="1800" b="0" dirty="0" smtClean="0">
                <a:latin typeface="Arial" panose="020B0604020202020204" pitchFamily="34" charset="0"/>
              </a:rPr>
              <a:t>ploše – stejný vzhled na celé střeše </a:t>
            </a:r>
            <a:endParaRPr lang="en-GB" altLang="en-US" sz="1800" b="0" dirty="0">
              <a:latin typeface="Arial" panose="020B0604020202020204" pitchFamily="34" charset="0"/>
            </a:endParaRPr>
          </a:p>
          <a:p>
            <a:pPr lvl="1" eaLnBrk="1" hangingPunct="1">
              <a:lnSpc>
                <a:spcPts val="2200"/>
              </a:lnSpc>
              <a:spcBef>
                <a:spcPts val="2300"/>
              </a:spcBef>
              <a:buClr>
                <a:srgbClr val="FF0000"/>
              </a:buClr>
            </a:pPr>
            <a:r>
              <a:rPr lang="cs-CZ" altLang="en-US" sz="1800" b="0" dirty="0" smtClean="0">
                <a:latin typeface="Arial" panose="020B0604020202020204" pitchFamily="34" charset="0"/>
              </a:rPr>
              <a:t>úspora zastavěné plochy na obálce budovy</a:t>
            </a:r>
            <a:endParaRPr lang="en-GB" altLang="en-US" sz="1800" b="0" dirty="0">
              <a:latin typeface="Arial" panose="020B0604020202020204" pitchFamily="34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6659736" y="3342223"/>
            <a:ext cx="1081088" cy="1943100"/>
          </a:xfrm>
          <a:prstGeom prst="rect">
            <a:avLst/>
          </a:prstGeom>
          <a:solidFill>
            <a:srgbClr val="993366">
              <a:alpha val="5098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187624" y="3342223"/>
            <a:ext cx="1081087" cy="1943100"/>
          </a:xfrm>
          <a:prstGeom prst="rect">
            <a:avLst/>
          </a:prstGeom>
          <a:solidFill>
            <a:srgbClr val="333399">
              <a:alpha val="4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268711" y="3342223"/>
            <a:ext cx="1081088" cy="1943100"/>
          </a:xfrm>
          <a:prstGeom prst="rect">
            <a:avLst/>
          </a:prstGeom>
          <a:solidFill>
            <a:srgbClr val="FF0000">
              <a:alpha val="5215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403524" y="3991510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altLang="en-US" dirty="0" err="1" smtClean="0"/>
              <a:t>PV</a:t>
            </a:r>
            <a:endParaRPr lang="en-GB" altLang="en-US" dirty="0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556049" y="3991510"/>
            <a:ext cx="720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altLang="en-US" dirty="0" err="1" smtClean="0"/>
              <a:t>PT</a:t>
            </a:r>
            <a:endParaRPr lang="en-GB" altLang="en-US" dirty="0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5580236" y="3342223"/>
            <a:ext cx="1081088" cy="1943100"/>
          </a:xfrm>
          <a:prstGeom prst="rect">
            <a:avLst/>
          </a:prstGeom>
          <a:solidFill>
            <a:srgbClr val="993366">
              <a:alpha val="5098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724699" y="3991510"/>
            <a:ext cx="792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altLang="en-US" dirty="0"/>
              <a:t>F</a:t>
            </a:r>
            <a:r>
              <a:rPr lang="cs-CZ" altLang="en-US" dirty="0" smtClean="0"/>
              <a:t>VT</a:t>
            </a:r>
            <a:endParaRPr lang="en-GB" altLang="en-US" dirty="0"/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6804199" y="3991510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altLang="en-US" dirty="0"/>
              <a:t>F</a:t>
            </a:r>
            <a:r>
              <a:rPr lang="cs-CZ" altLang="en-US" dirty="0" smtClean="0"/>
              <a:t>VT</a:t>
            </a:r>
            <a:endParaRPr lang="en-GB" altLang="en-US" dirty="0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1833736" y="5431373"/>
            <a:ext cx="1441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altLang="en-US" sz="2000">
                <a:cs typeface="Arial" panose="020B0604020202020204" pitchFamily="34" charset="0"/>
              </a:rPr>
              <a:t>150 W</a:t>
            </a:r>
            <a:r>
              <a:rPr lang="cs-CZ" altLang="en-US" sz="2000" baseline="-25000">
                <a:cs typeface="Arial" panose="020B0604020202020204" pitchFamily="34" charset="0"/>
              </a:rPr>
              <a:t>e</a:t>
            </a:r>
            <a:endParaRPr lang="en-GB" altLang="en-US" sz="2000" baseline="-25000">
              <a:cs typeface="Arial" panose="020B0604020202020204" pitchFamily="34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1835324" y="5909210"/>
            <a:ext cx="1441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altLang="en-US" sz="2000">
                <a:cs typeface="Arial" panose="020B0604020202020204" pitchFamily="34" charset="0"/>
              </a:rPr>
              <a:t>750 W</a:t>
            </a:r>
            <a:r>
              <a:rPr lang="cs-CZ" altLang="en-US" sz="2000" baseline="-25000">
                <a:cs typeface="Arial" panose="020B0604020202020204" pitchFamily="34" charset="0"/>
              </a:rPr>
              <a:t>t</a:t>
            </a:r>
            <a:endParaRPr lang="en-GB" altLang="en-US" sz="2000" baseline="-25000">
              <a:cs typeface="Arial" panose="020B0604020202020204" pitchFamily="34" charset="0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6229524" y="5431373"/>
            <a:ext cx="1441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altLang="en-US" sz="2000" dirty="0">
                <a:cs typeface="Arial" panose="020B0604020202020204" pitchFamily="34" charset="0"/>
              </a:rPr>
              <a:t>300 </a:t>
            </a:r>
            <a:r>
              <a:rPr lang="cs-CZ" altLang="en-US" sz="2000" dirty="0" err="1">
                <a:cs typeface="Arial" panose="020B0604020202020204" pitchFamily="34" charset="0"/>
              </a:rPr>
              <a:t>W</a:t>
            </a:r>
            <a:r>
              <a:rPr lang="cs-CZ" altLang="en-US" sz="2000" baseline="-25000" dirty="0" err="1">
                <a:cs typeface="Arial" panose="020B0604020202020204" pitchFamily="34" charset="0"/>
              </a:rPr>
              <a:t>e</a:t>
            </a:r>
            <a:endParaRPr lang="en-GB" altLang="en-US" sz="2000" baseline="-25000" dirty="0">
              <a:cs typeface="Arial" panose="020B0604020202020204" pitchFamily="34" charset="0"/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6231111" y="5909210"/>
            <a:ext cx="1441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cs-CZ" altLang="en-US" sz="2000" dirty="0">
                <a:cs typeface="Arial" panose="020B0604020202020204" pitchFamily="34" charset="0"/>
              </a:rPr>
              <a:t>1200 </a:t>
            </a:r>
            <a:r>
              <a:rPr lang="cs-CZ" altLang="en-US" sz="2000" dirty="0" err="1">
                <a:cs typeface="Arial" panose="020B0604020202020204" pitchFamily="34" charset="0"/>
              </a:rPr>
              <a:t>W</a:t>
            </a:r>
            <a:r>
              <a:rPr lang="cs-CZ" altLang="en-US" sz="2000" baseline="-25000" dirty="0" err="1">
                <a:cs typeface="Arial" panose="020B0604020202020204" pitchFamily="34" charset="0"/>
              </a:rPr>
              <a:t>t</a:t>
            </a:r>
            <a:endParaRPr lang="en-GB" altLang="en-US" sz="2000" baseline="-25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63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 animBg="1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číslo snímku 3"/>
          <p:cNvSpPr txBox="1">
            <a:spLocks noGrp="1"/>
          </p:cNvSpPr>
          <p:nvPr/>
        </p:nvSpPr>
        <p:spPr bwMode="auto">
          <a:xfrm>
            <a:off x="6732588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E70603D-72BB-47EA-887E-1AC03DFB20F3}" type="slidenum">
              <a:rPr lang="cs-CZ" altLang="en-US" sz="900" b="0">
                <a:solidFill>
                  <a:srgbClr val="D7273E"/>
                </a:solidFill>
                <a:latin typeface="Unient DIN CE - Bold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cs-CZ" altLang="en-US" sz="900" b="0">
              <a:solidFill>
                <a:srgbClr val="D7273E"/>
              </a:solidFill>
              <a:latin typeface="Unient DIN CE - Bold"/>
            </a:endParaRPr>
          </a:p>
        </p:txBody>
      </p:sp>
      <p:sp>
        <p:nvSpPr>
          <p:cNvPr id="9219" name="Zástupný symbol pro zápatí 6"/>
          <p:cNvSpPr txBox="1">
            <a:spLocks noGrp="1"/>
          </p:cNvSpPr>
          <p:nvPr/>
        </p:nvSpPr>
        <p:spPr bwMode="auto">
          <a:xfrm>
            <a:off x="323850" y="144463"/>
            <a:ext cx="8239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VÝVOJ ZASKLENÉHO FVT KOEKTORU NA </a:t>
            </a:r>
            <a:r>
              <a:rPr lang="en-GB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UCEEB</a:t>
            </a: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u</a:t>
            </a:r>
            <a:endParaRPr lang="cs-CZ" altLang="en-US" sz="20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20" name="Zástupný symbol pro obsah 4"/>
          <p:cNvSpPr>
            <a:spLocks/>
          </p:cNvSpPr>
          <p:nvPr/>
        </p:nvSpPr>
        <p:spPr bwMode="auto">
          <a:xfrm>
            <a:off x="330200" y="836613"/>
            <a:ext cx="8562975" cy="4248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ts val="2300"/>
              </a:spcBef>
              <a:buClr>
                <a:srgbClr val="FF0000"/>
              </a:buClr>
            </a:pPr>
            <a:r>
              <a:rPr lang="cs-CZ" altLang="en-US" sz="1800" dirty="0" smtClean="0">
                <a:latin typeface="Arial" panose="020B0604020202020204" pitchFamily="34" charset="0"/>
              </a:rPr>
              <a:t>zapouzdření FV článků v</a:t>
            </a:r>
            <a:r>
              <a:rPr lang="en-GB" altLang="en-US" sz="1800" dirty="0" smtClean="0">
                <a:latin typeface="Arial" panose="020B0604020202020204" pitchFamily="34" charset="0"/>
              </a:rPr>
              <a:t> </a:t>
            </a:r>
            <a:r>
              <a:rPr lang="en-GB" altLang="en-US" sz="1800" dirty="0" err="1" smtClean="0">
                <a:latin typeface="Arial" panose="020B0604020202020204" pitchFamily="34" charset="0"/>
              </a:rPr>
              <a:t>polysiloxan</a:t>
            </a:r>
            <a:r>
              <a:rPr lang="cs-CZ" altLang="en-US" sz="1800" dirty="0" err="1" smtClean="0">
                <a:latin typeface="Arial" panose="020B0604020202020204" pitchFamily="34" charset="0"/>
              </a:rPr>
              <a:t>ovém</a:t>
            </a:r>
            <a:r>
              <a:rPr lang="en-GB" altLang="en-US" sz="1800" dirty="0" smtClean="0">
                <a:latin typeface="Arial" panose="020B0604020202020204" pitchFamily="34" charset="0"/>
              </a:rPr>
              <a:t> gel</a:t>
            </a:r>
            <a:r>
              <a:rPr lang="cs-CZ" altLang="en-US" sz="1800" dirty="0" smtClean="0">
                <a:latin typeface="Arial" panose="020B0604020202020204" pitchFamily="34" charset="0"/>
              </a:rPr>
              <a:t>u</a:t>
            </a:r>
          </a:p>
          <a:p>
            <a:pPr lvl="1" eaLnBrk="1" hangingPunct="1">
              <a:lnSpc>
                <a:spcPts val="2200"/>
              </a:lnSpc>
              <a:spcBef>
                <a:spcPts val="3000"/>
              </a:spcBef>
              <a:buClr>
                <a:srgbClr val="FF0000"/>
              </a:buClr>
            </a:pPr>
            <a:r>
              <a:rPr lang="cs-CZ" altLang="en-US" sz="1800" b="0" dirty="0" smtClean="0">
                <a:latin typeface="Arial" panose="020B0604020202020204" pitchFamily="34" charset="0"/>
              </a:rPr>
              <a:t>vysoce transparentní</a:t>
            </a:r>
          </a:p>
          <a:p>
            <a:pPr lvl="1" eaLnBrk="1" hangingPunct="1">
              <a:lnSpc>
                <a:spcPts val="2200"/>
              </a:lnSpc>
              <a:spcBef>
                <a:spcPts val="3000"/>
              </a:spcBef>
              <a:buClr>
                <a:srgbClr val="FF0000"/>
              </a:buClr>
            </a:pPr>
            <a:r>
              <a:rPr lang="cs-CZ" altLang="en-US" sz="1800" b="0" dirty="0" smtClean="0">
                <a:latin typeface="Arial" panose="020B0604020202020204" pitchFamily="34" charset="0"/>
              </a:rPr>
              <a:t>tepelně vodivý</a:t>
            </a:r>
          </a:p>
          <a:p>
            <a:pPr lvl="1" eaLnBrk="1" hangingPunct="1">
              <a:lnSpc>
                <a:spcPts val="2200"/>
              </a:lnSpc>
              <a:spcBef>
                <a:spcPts val="3000"/>
              </a:spcBef>
              <a:buClr>
                <a:srgbClr val="FF0000"/>
              </a:buClr>
            </a:pPr>
            <a:r>
              <a:rPr lang="cs-CZ" altLang="en-US" sz="1800" b="0" dirty="0" smtClean="0">
                <a:latin typeface="Arial" panose="020B0604020202020204" pitchFamily="34" charset="0"/>
              </a:rPr>
              <a:t>odolný vysokým teplotám</a:t>
            </a:r>
            <a:endParaRPr lang="en-GB" altLang="en-US" sz="1800" b="0" dirty="0" smtClean="0">
              <a:latin typeface="Arial" panose="020B0604020202020204" pitchFamily="34" charset="0"/>
            </a:endParaRPr>
          </a:p>
          <a:p>
            <a:pPr lvl="2" eaLnBrk="1" hangingPunct="1">
              <a:lnSpc>
                <a:spcPts val="2200"/>
              </a:lnSpc>
              <a:spcBef>
                <a:spcPts val="1800"/>
              </a:spcBef>
              <a:buClr>
                <a:srgbClr val="FF0000"/>
              </a:buClr>
            </a:pPr>
            <a:r>
              <a:rPr lang="cs-CZ" altLang="en-US" sz="1800" b="0" dirty="0" smtClean="0">
                <a:latin typeface="Arial" panose="020B0604020202020204" pitchFamily="34" charset="0"/>
              </a:rPr>
              <a:t>až do</a:t>
            </a:r>
            <a:r>
              <a:rPr lang="en-GB" altLang="en-US" sz="1800" b="0" dirty="0" smtClean="0">
                <a:latin typeface="Arial" panose="020B0604020202020204" pitchFamily="34" charset="0"/>
              </a:rPr>
              <a:t> 250 </a:t>
            </a:r>
            <a:r>
              <a:rPr lang="cs-CZ" altLang="en-US" sz="1800" b="0" dirty="0" smtClean="0">
                <a:latin typeface="Arial" panose="020B0604020202020204" pitchFamily="34" charset="0"/>
              </a:rPr>
              <a:t>°C</a:t>
            </a:r>
          </a:p>
          <a:p>
            <a:pPr lvl="1" eaLnBrk="1" hangingPunct="1">
              <a:lnSpc>
                <a:spcPts val="2200"/>
              </a:lnSpc>
              <a:spcBef>
                <a:spcPts val="3000"/>
              </a:spcBef>
              <a:buClr>
                <a:srgbClr val="FF0000"/>
              </a:buClr>
            </a:pPr>
            <a:r>
              <a:rPr lang="cs-CZ" altLang="en-US" sz="1800" b="0" dirty="0" smtClean="0">
                <a:latin typeface="Arial" panose="020B0604020202020204" pitchFamily="34" charset="0"/>
              </a:rPr>
              <a:t>permanentně flexibilní</a:t>
            </a:r>
          </a:p>
          <a:p>
            <a:pPr lvl="1" eaLnBrk="1" hangingPunct="1">
              <a:lnSpc>
                <a:spcPts val="2200"/>
              </a:lnSpc>
              <a:spcBef>
                <a:spcPts val="3000"/>
              </a:spcBef>
              <a:buClr>
                <a:srgbClr val="FF0000"/>
              </a:buClr>
            </a:pPr>
            <a:r>
              <a:rPr lang="cs-CZ" altLang="en-US" sz="1800" b="0" dirty="0" smtClean="0">
                <a:latin typeface="Arial" panose="020B0604020202020204" pitchFamily="34" charset="0"/>
              </a:rPr>
              <a:t>zapouzdření při pokojové teplotě</a:t>
            </a:r>
          </a:p>
          <a:p>
            <a:pPr eaLnBrk="1" hangingPunct="1">
              <a:lnSpc>
                <a:spcPts val="2200"/>
              </a:lnSpc>
              <a:spcBef>
                <a:spcPts val="2300"/>
              </a:spcBef>
              <a:buClr>
                <a:srgbClr val="FF0000"/>
              </a:buClr>
            </a:pPr>
            <a:endParaRPr lang="cs-CZ" altLang="en-US" sz="1800" b="0" dirty="0">
              <a:latin typeface="Arial" panose="020B060402020202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1145" y="1261057"/>
            <a:ext cx="3835043" cy="415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25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číslo snímku 3"/>
          <p:cNvSpPr txBox="1">
            <a:spLocks noGrp="1"/>
          </p:cNvSpPr>
          <p:nvPr/>
        </p:nvSpPr>
        <p:spPr bwMode="auto">
          <a:xfrm>
            <a:off x="6732588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E70603D-72BB-47EA-887E-1AC03DFB20F3}" type="slidenum">
              <a:rPr lang="cs-CZ" altLang="en-US" sz="900" b="0">
                <a:solidFill>
                  <a:srgbClr val="D7273E"/>
                </a:solidFill>
                <a:latin typeface="Unient DIN CE - Bold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cs-CZ" altLang="en-US" sz="900" b="0">
              <a:solidFill>
                <a:srgbClr val="D7273E"/>
              </a:solidFill>
              <a:latin typeface="Unient DIN CE - Bold"/>
            </a:endParaRPr>
          </a:p>
        </p:txBody>
      </p:sp>
      <p:sp>
        <p:nvSpPr>
          <p:cNvPr id="9219" name="Zástupný symbol pro zápatí 6"/>
          <p:cNvSpPr txBox="1">
            <a:spLocks noGrp="1"/>
          </p:cNvSpPr>
          <p:nvPr/>
        </p:nvSpPr>
        <p:spPr bwMode="auto">
          <a:xfrm>
            <a:off x="323850" y="144463"/>
            <a:ext cx="8239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VÝVOJ ZASKLENÉHO FVT KOEKTORU NA </a:t>
            </a:r>
            <a:r>
              <a:rPr lang="en-GB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UCEEB</a:t>
            </a: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u</a:t>
            </a:r>
            <a:endParaRPr lang="cs-CZ" altLang="en-US" sz="20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692696"/>
            <a:ext cx="6553076" cy="3968118"/>
          </a:xfrm>
          <a:prstGeom prst="rect">
            <a:avLst/>
          </a:prstGeom>
        </p:spPr>
      </p:pic>
      <p:sp>
        <p:nvSpPr>
          <p:cNvPr id="4" name="Obdélník 3"/>
          <p:cNvSpPr/>
          <p:nvPr/>
        </p:nvSpPr>
        <p:spPr>
          <a:xfrm>
            <a:off x="323850" y="4673168"/>
            <a:ext cx="84246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buFont typeface="+mj-lt"/>
              <a:buAutoNum type="arabicParenBoth"/>
            </a:pPr>
            <a:r>
              <a:rPr lang="cs-CZ" i="1" dirty="0">
                <a:solidFill>
                  <a:srgbClr val="00000A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 Čelní kryt </a:t>
            </a:r>
            <a:r>
              <a:rPr lang="cs-CZ" i="1" dirty="0" smtClean="0">
                <a:solidFill>
                  <a:srgbClr val="00000A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; (2) Tmel ; (3) Tepelný absorbér; (4) Sběrný </a:t>
            </a:r>
            <a:r>
              <a:rPr lang="cs-CZ" i="1" dirty="0">
                <a:solidFill>
                  <a:srgbClr val="00000A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trubkový </a:t>
            </a:r>
            <a:r>
              <a:rPr lang="cs-CZ" i="1" dirty="0" smtClean="0">
                <a:solidFill>
                  <a:srgbClr val="00000A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registr; (4) Distanční </a:t>
            </a:r>
            <a:r>
              <a:rPr lang="cs-CZ" i="1" dirty="0">
                <a:solidFill>
                  <a:srgbClr val="00000A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transparentní </a:t>
            </a:r>
            <a:r>
              <a:rPr lang="cs-CZ" i="1" dirty="0" smtClean="0">
                <a:solidFill>
                  <a:srgbClr val="00000A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rozpěrky; (5) Fotovoltaické články; (6) Ploché </a:t>
            </a:r>
            <a:r>
              <a:rPr lang="cs-CZ" i="1" dirty="0">
                <a:solidFill>
                  <a:srgbClr val="00000A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propojovací </a:t>
            </a:r>
            <a:r>
              <a:rPr lang="cs-CZ" i="1" dirty="0" smtClean="0">
                <a:solidFill>
                  <a:srgbClr val="00000A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vodiče; (7) Průchodky; (8) Připojovací potrubí; (9) Tepelná izolace; (10) Zadní kryt; (11) Konektorová sběrnice; (11) Rám </a:t>
            </a:r>
            <a:r>
              <a:rPr lang="cs-CZ" i="1" dirty="0">
                <a:solidFill>
                  <a:srgbClr val="00000A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a kotvicí </a:t>
            </a:r>
            <a:r>
              <a:rPr lang="cs-CZ" i="1" dirty="0" smtClean="0">
                <a:solidFill>
                  <a:srgbClr val="00000A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prvky; (12) Tenká vrstva; (13) Elektricky </a:t>
            </a:r>
            <a:r>
              <a:rPr lang="cs-CZ" i="1" dirty="0">
                <a:solidFill>
                  <a:srgbClr val="00000A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izolační </a:t>
            </a:r>
            <a:r>
              <a:rPr lang="cs-CZ" i="1" dirty="0" smtClean="0">
                <a:solidFill>
                  <a:srgbClr val="00000A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vrstva; (14) Spojovací hmota</a:t>
            </a:r>
            <a:endParaRPr lang="cs-CZ" dirty="0">
              <a:solidFill>
                <a:srgbClr val="00000A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97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číslo snímku 3"/>
          <p:cNvSpPr txBox="1">
            <a:spLocks noGrp="1"/>
          </p:cNvSpPr>
          <p:nvPr/>
        </p:nvSpPr>
        <p:spPr bwMode="auto">
          <a:xfrm>
            <a:off x="6732588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E70603D-72BB-47EA-887E-1AC03DFB20F3}" type="slidenum">
              <a:rPr lang="cs-CZ" altLang="en-US" sz="900" b="0">
                <a:solidFill>
                  <a:srgbClr val="D7273E"/>
                </a:solidFill>
                <a:latin typeface="Unient DIN CE - Bold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cs-CZ" altLang="en-US" sz="900" b="0">
              <a:solidFill>
                <a:srgbClr val="D7273E"/>
              </a:solidFill>
              <a:latin typeface="Unient DIN CE - Bold"/>
            </a:endParaRPr>
          </a:p>
        </p:txBody>
      </p:sp>
      <p:sp>
        <p:nvSpPr>
          <p:cNvPr id="9219" name="Zástupný symbol pro zápatí 6"/>
          <p:cNvSpPr txBox="1">
            <a:spLocks noGrp="1"/>
          </p:cNvSpPr>
          <p:nvPr/>
        </p:nvSpPr>
        <p:spPr bwMode="auto">
          <a:xfrm>
            <a:off x="323850" y="144463"/>
            <a:ext cx="8239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en-US" sz="2000" b="0" dirty="0">
                <a:solidFill>
                  <a:schemeClr val="bg1"/>
                </a:solidFill>
                <a:latin typeface="Arial" panose="020B0604020202020204" pitchFamily="34" charset="0"/>
              </a:rPr>
              <a:t>VÝVOJ ZASKLENÉHO FVT KOEKTORU NA </a:t>
            </a:r>
            <a:r>
              <a:rPr lang="en-GB" altLang="en-US" sz="2000" b="0" dirty="0">
                <a:solidFill>
                  <a:schemeClr val="bg1"/>
                </a:solidFill>
                <a:latin typeface="Arial" panose="020B0604020202020204" pitchFamily="34" charset="0"/>
              </a:rPr>
              <a:t>UCEEB</a:t>
            </a:r>
            <a:r>
              <a:rPr lang="cs-CZ" altLang="en-US" sz="2000" b="0" dirty="0">
                <a:solidFill>
                  <a:schemeClr val="bg1"/>
                </a:solidFill>
                <a:latin typeface="Arial" panose="020B0604020202020204" pitchFamily="34" charset="0"/>
              </a:rPr>
              <a:t>u</a:t>
            </a:r>
          </a:p>
        </p:txBody>
      </p:sp>
      <p:pic>
        <p:nvPicPr>
          <p:cNvPr id="7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4"/>
            <a:ext cx="2784310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84784"/>
            <a:ext cx="2784310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722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číslo snímku 3"/>
          <p:cNvSpPr txBox="1">
            <a:spLocks noGrp="1"/>
          </p:cNvSpPr>
          <p:nvPr/>
        </p:nvSpPr>
        <p:spPr bwMode="auto">
          <a:xfrm>
            <a:off x="6732588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E70603D-72BB-47EA-887E-1AC03DFB20F3}" type="slidenum">
              <a:rPr lang="cs-CZ" altLang="en-US" sz="900" b="0">
                <a:solidFill>
                  <a:srgbClr val="D7273E"/>
                </a:solidFill>
                <a:latin typeface="Unient DIN CE - Bold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cs-CZ" altLang="en-US" sz="900" b="0">
              <a:solidFill>
                <a:srgbClr val="D7273E"/>
              </a:solidFill>
              <a:latin typeface="Unient DIN CE - Bold"/>
            </a:endParaRPr>
          </a:p>
        </p:txBody>
      </p:sp>
      <p:sp>
        <p:nvSpPr>
          <p:cNvPr id="9219" name="Zástupný symbol pro zápatí 6"/>
          <p:cNvSpPr txBox="1">
            <a:spLocks noGrp="1"/>
          </p:cNvSpPr>
          <p:nvPr/>
        </p:nvSpPr>
        <p:spPr bwMode="auto">
          <a:xfrm>
            <a:off x="323850" y="144463"/>
            <a:ext cx="8239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en-US" sz="2000" b="0" dirty="0">
                <a:solidFill>
                  <a:schemeClr val="bg1"/>
                </a:solidFill>
                <a:latin typeface="Arial" panose="020B0604020202020204" pitchFamily="34" charset="0"/>
              </a:rPr>
              <a:t>VÝVOJ ZASKLENÉHO FVT KOEKTORU NA </a:t>
            </a:r>
            <a:r>
              <a:rPr lang="en-GB" altLang="en-US" sz="2000" b="0" dirty="0">
                <a:solidFill>
                  <a:schemeClr val="bg1"/>
                </a:solidFill>
                <a:latin typeface="Arial" panose="020B0604020202020204" pitchFamily="34" charset="0"/>
              </a:rPr>
              <a:t>UCEEB</a:t>
            </a:r>
            <a:r>
              <a:rPr lang="cs-CZ" altLang="en-US" sz="2000" b="0" dirty="0">
                <a:solidFill>
                  <a:schemeClr val="bg1"/>
                </a:solidFill>
                <a:latin typeface="Arial" panose="020B0604020202020204" pitchFamily="34" charset="0"/>
              </a:rPr>
              <a:t>u</a:t>
            </a:r>
          </a:p>
        </p:txBody>
      </p:sp>
      <p:sp>
        <p:nvSpPr>
          <p:cNvPr id="9220" name="Zástupný symbol pro obsah 4"/>
          <p:cNvSpPr>
            <a:spLocks/>
          </p:cNvSpPr>
          <p:nvPr/>
        </p:nvSpPr>
        <p:spPr bwMode="auto">
          <a:xfrm>
            <a:off x="330200" y="836613"/>
            <a:ext cx="8562975" cy="2447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ts val="2300"/>
              </a:spcBef>
              <a:buClr>
                <a:srgbClr val="FF0000"/>
              </a:buClr>
            </a:pPr>
            <a:r>
              <a:rPr lang="cs-CZ" altLang="en-US" sz="1800" dirty="0" smtClean="0">
                <a:latin typeface="Arial" panose="020B0604020202020204" pitchFamily="34" charset="0"/>
              </a:rPr>
              <a:t>velikost FVT kolektoru 1000 x 1600 mm</a:t>
            </a:r>
          </a:p>
          <a:p>
            <a:pPr lvl="1" eaLnBrk="1" hangingPunct="1">
              <a:lnSpc>
                <a:spcPts val="2200"/>
              </a:lnSpc>
              <a:spcBef>
                <a:spcPts val="1800"/>
              </a:spcBef>
              <a:buClr>
                <a:srgbClr val="FF0000"/>
              </a:buClr>
            </a:pPr>
            <a:r>
              <a:rPr lang="en-GB" altLang="en-US" sz="1800" b="0" dirty="0">
                <a:latin typeface="Arial" panose="020B0604020202020204" pitchFamily="34" charset="0"/>
              </a:rPr>
              <a:t>66 </a:t>
            </a:r>
            <a:r>
              <a:rPr lang="en-GB" altLang="en-US" sz="1800" b="0" dirty="0" smtClean="0">
                <a:latin typeface="Arial" panose="020B0604020202020204" pitchFamily="34" charset="0"/>
              </a:rPr>
              <a:t>mono</a:t>
            </a:r>
            <a:r>
              <a:rPr lang="cs-CZ" altLang="en-US" sz="1800" b="0" dirty="0" err="1" smtClean="0">
                <a:latin typeface="Arial" panose="020B0604020202020204" pitchFamily="34" charset="0"/>
              </a:rPr>
              <a:t>crystalických</a:t>
            </a:r>
            <a:r>
              <a:rPr lang="cs-CZ" altLang="en-US" sz="1800" b="0" dirty="0" smtClean="0">
                <a:latin typeface="Arial" panose="020B0604020202020204" pitchFamily="34" charset="0"/>
              </a:rPr>
              <a:t> článků </a:t>
            </a:r>
            <a:r>
              <a:rPr lang="en-GB" altLang="en-US" sz="1800" b="0" dirty="0" err="1" smtClean="0">
                <a:latin typeface="Arial" panose="020B0604020202020204" pitchFamily="34" charset="0"/>
              </a:rPr>
              <a:t>125x125</a:t>
            </a:r>
            <a:r>
              <a:rPr lang="en-GB" altLang="en-US" sz="1800" b="0" dirty="0" smtClean="0">
                <a:latin typeface="Arial" panose="020B0604020202020204" pitchFamily="34" charset="0"/>
              </a:rPr>
              <a:t> mm</a:t>
            </a:r>
            <a:r>
              <a:rPr lang="cs-CZ" altLang="en-US" sz="1800" b="0" dirty="0" smtClean="0">
                <a:latin typeface="Arial" panose="020B0604020202020204" pitchFamily="34" charset="0"/>
              </a:rPr>
              <a:t>, měděný absorbér</a:t>
            </a:r>
          </a:p>
          <a:p>
            <a:pPr lvl="1" eaLnBrk="1" hangingPunct="1">
              <a:lnSpc>
                <a:spcPts val="2200"/>
              </a:lnSpc>
              <a:spcBef>
                <a:spcPts val="1800"/>
              </a:spcBef>
              <a:buClr>
                <a:srgbClr val="FF0000"/>
              </a:buClr>
            </a:pPr>
            <a:r>
              <a:rPr lang="cs-CZ" altLang="en-US" sz="1800" b="0" dirty="0" smtClean="0">
                <a:latin typeface="Arial" panose="020B0604020202020204" pitchFamily="34" charset="0"/>
              </a:rPr>
              <a:t>dvojsklo bez povlaku (</a:t>
            </a:r>
            <a:r>
              <a:rPr lang="cs-CZ" altLang="en-US" sz="1800" dirty="0" smtClean="0">
                <a:solidFill>
                  <a:srgbClr val="FF0000"/>
                </a:solidFill>
                <a:latin typeface="Arial" panose="020B0604020202020204" pitchFamily="34" charset="0"/>
              </a:rPr>
              <a:t>neselektivní</a:t>
            </a:r>
            <a:r>
              <a:rPr lang="cs-CZ" altLang="en-US" sz="1800" b="0" dirty="0" smtClean="0">
                <a:latin typeface="Arial" panose="020B0604020202020204" pitchFamily="34" charset="0"/>
              </a:rPr>
              <a:t>), </a:t>
            </a:r>
          </a:p>
          <a:p>
            <a:pPr lvl="1" eaLnBrk="1" hangingPunct="1">
              <a:lnSpc>
                <a:spcPts val="2200"/>
              </a:lnSpc>
              <a:spcBef>
                <a:spcPts val="1800"/>
              </a:spcBef>
              <a:buClr>
                <a:srgbClr val="FF0000"/>
              </a:buClr>
            </a:pPr>
            <a:r>
              <a:rPr lang="cs-CZ" altLang="en-US" sz="1800" b="0" dirty="0" smtClean="0">
                <a:latin typeface="Arial" panose="020B0604020202020204" pitchFamily="34" charset="0"/>
              </a:rPr>
              <a:t>dvojsklo s vysoce propustným </a:t>
            </a:r>
            <a:r>
              <a:rPr lang="cs-CZ" altLang="en-US" sz="1800" b="0" dirty="0" err="1" smtClean="0">
                <a:latin typeface="Arial" panose="020B0604020202020204" pitchFamily="34" charset="0"/>
              </a:rPr>
              <a:t>low</a:t>
            </a:r>
            <a:r>
              <a:rPr lang="cs-CZ" altLang="en-US" sz="1800" b="0" dirty="0" smtClean="0">
                <a:latin typeface="Arial" panose="020B0604020202020204" pitchFamily="34" charset="0"/>
              </a:rPr>
              <a:t>-e</a:t>
            </a:r>
            <a:r>
              <a:rPr lang="en-GB" altLang="en-US" sz="1800" b="0" dirty="0" smtClean="0">
                <a:latin typeface="Arial" panose="020B0604020202020204" pitchFamily="34" charset="0"/>
              </a:rPr>
              <a:t> </a:t>
            </a:r>
            <a:r>
              <a:rPr lang="cs-CZ" altLang="en-US" sz="1800" b="0" dirty="0" smtClean="0">
                <a:latin typeface="Arial" panose="020B0604020202020204" pitchFamily="34" charset="0"/>
              </a:rPr>
              <a:t>povlakem </a:t>
            </a:r>
            <a:r>
              <a:rPr lang="en-GB" altLang="en-US" sz="1800" b="0" dirty="0" smtClean="0">
                <a:latin typeface="Arial" panose="020B0604020202020204" pitchFamily="34" charset="0"/>
              </a:rPr>
              <a:t>(</a:t>
            </a:r>
            <a:r>
              <a:rPr lang="en-GB" altLang="en-US" sz="1800" b="0" dirty="0" err="1" smtClean="0">
                <a:latin typeface="Arial" panose="020B0604020202020204" pitchFamily="34" charset="0"/>
              </a:rPr>
              <a:t>emi</a:t>
            </a:r>
            <a:r>
              <a:rPr lang="cs-CZ" altLang="en-US" sz="1800" b="0" dirty="0" err="1" smtClean="0">
                <a:latin typeface="Arial" panose="020B0604020202020204" pitchFamily="34" charset="0"/>
              </a:rPr>
              <a:t>sivita</a:t>
            </a:r>
            <a:r>
              <a:rPr lang="en-GB" altLang="en-US" sz="1800" b="0" dirty="0" smtClean="0">
                <a:latin typeface="Arial" panose="020B0604020202020204" pitchFamily="34" charset="0"/>
              </a:rPr>
              <a:t> </a:t>
            </a:r>
            <a:r>
              <a:rPr lang="en-GB" altLang="en-US" sz="1800" b="0" dirty="0">
                <a:latin typeface="Arial" panose="020B0604020202020204" pitchFamily="34" charset="0"/>
              </a:rPr>
              <a:t>0.3, </a:t>
            </a:r>
            <a:r>
              <a:rPr lang="cs-CZ" altLang="en-US" sz="1800" b="0" dirty="0" smtClean="0">
                <a:latin typeface="Arial" panose="020B0604020202020204" pitchFamily="34" charset="0"/>
              </a:rPr>
              <a:t>propustnost</a:t>
            </a:r>
            <a:r>
              <a:rPr lang="en-GB" altLang="en-US" sz="1800" b="0" dirty="0" smtClean="0">
                <a:latin typeface="Arial" panose="020B0604020202020204" pitchFamily="34" charset="0"/>
              </a:rPr>
              <a:t> </a:t>
            </a:r>
            <a:r>
              <a:rPr lang="en-GB" altLang="en-US" sz="1800" b="0" dirty="0">
                <a:latin typeface="Arial" panose="020B0604020202020204" pitchFamily="34" charset="0"/>
              </a:rPr>
              <a:t>0.86</a:t>
            </a:r>
            <a:r>
              <a:rPr lang="en-GB" altLang="en-US" sz="1800" b="0" dirty="0" smtClean="0">
                <a:latin typeface="Arial" panose="020B0604020202020204" pitchFamily="34" charset="0"/>
              </a:rPr>
              <a:t>)</a:t>
            </a:r>
            <a:r>
              <a:rPr lang="cs-CZ" altLang="en-US" sz="1800" b="0" dirty="0" smtClean="0">
                <a:latin typeface="Arial" panose="020B0604020202020204" pitchFamily="34" charset="0"/>
              </a:rPr>
              <a:t> (</a:t>
            </a:r>
            <a:r>
              <a:rPr lang="cs-CZ" altLang="en-US" sz="1800" dirty="0" smtClean="0">
                <a:solidFill>
                  <a:srgbClr val="FF0000"/>
                </a:solidFill>
                <a:latin typeface="Arial" panose="020B0604020202020204" pitchFamily="34" charset="0"/>
              </a:rPr>
              <a:t>selektivní</a:t>
            </a:r>
            <a:r>
              <a:rPr lang="cs-CZ" altLang="en-US" sz="1800" b="0" dirty="0" smtClean="0">
                <a:latin typeface="Arial" panose="020B0604020202020204" pitchFamily="34" charset="0"/>
              </a:rPr>
              <a:t>)</a:t>
            </a:r>
            <a:endParaRPr lang="cs-CZ" altLang="en-US" sz="1800" b="0" dirty="0">
              <a:latin typeface="Arial" panose="020B0604020202020204" pitchFamily="34" charset="0"/>
            </a:endParaRPr>
          </a:p>
        </p:txBody>
      </p:sp>
      <p:pic>
        <p:nvPicPr>
          <p:cNvPr id="7" name="Obráze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7"/>
          <a:stretch/>
        </p:blipFill>
        <p:spPr bwMode="auto">
          <a:xfrm>
            <a:off x="1283766" y="3356992"/>
            <a:ext cx="4224338" cy="2813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408" y="3503049"/>
            <a:ext cx="2174462" cy="256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092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číslo snímku 3"/>
          <p:cNvSpPr txBox="1">
            <a:spLocks noGrp="1"/>
          </p:cNvSpPr>
          <p:nvPr/>
        </p:nvSpPr>
        <p:spPr bwMode="auto">
          <a:xfrm>
            <a:off x="6732588" y="64166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6E70603D-72BB-47EA-887E-1AC03DFB20F3}" type="slidenum">
              <a:rPr lang="cs-CZ" altLang="en-US" sz="900" b="0">
                <a:solidFill>
                  <a:srgbClr val="D7273E"/>
                </a:solidFill>
                <a:latin typeface="Unient DIN CE - Bold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cs-CZ" altLang="en-US" sz="900" b="0">
              <a:solidFill>
                <a:srgbClr val="D7273E"/>
              </a:solidFill>
              <a:latin typeface="Unient DIN CE - Bold"/>
            </a:endParaRPr>
          </a:p>
        </p:txBody>
      </p:sp>
      <p:sp>
        <p:nvSpPr>
          <p:cNvPr id="9219" name="Zástupný symbol pro zápatí 6"/>
          <p:cNvSpPr txBox="1">
            <a:spLocks noGrp="1"/>
          </p:cNvSpPr>
          <p:nvPr/>
        </p:nvSpPr>
        <p:spPr bwMode="auto">
          <a:xfrm>
            <a:off x="323850" y="144463"/>
            <a:ext cx="8239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cs-CZ" altLang="en-US" sz="2000" b="0" dirty="0" smtClean="0">
                <a:solidFill>
                  <a:schemeClr val="bg1"/>
                </a:solidFill>
                <a:latin typeface="Arial" panose="020B0604020202020204" pitchFamily="34" charset="0"/>
              </a:rPr>
              <a:t>MATEMATICKÝ MODEL S VALIDACÍ NA PROTOTYPU</a:t>
            </a:r>
            <a:endParaRPr lang="cs-CZ" altLang="en-US" sz="20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20" name="Zástupný symbol pro obsah 4"/>
          <p:cNvSpPr>
            <a:spLocks/>
          </p:cNvSpPr>
          <p:nvPr/>
        </p:nvSpPr>
        <p:spPr bwMode="auto">
          <a:xfrm>
            <a:off x="330200" y="836613"/>
            <a:ext cx="8562975" cy="2447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spcBef>
                <a:spcPct val="20000"/>
              </a:spcBef>
              <a:buClr>
                <a:srgbClr val="D7273E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Unient DIN CE - Regular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Unient DIN CE - Regular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Unient DIN CE - Regular"/>
              </a:defRPr>
            </a:lvl9pPr>
          </a:lstStyle>
          <a:p>
            <a:pPr eaLnBrk="1" hangingPunct="1">
              <a:lnSpc>
                <a:spcPts val="2200"/>
              </a:lnSpc>
              <a:spcBef>
                <a:spcPts val="2300"/>
              </a:spcBef>
              <a:buClr>
                <a:srgbClr val="FF0000"/>
              </a:buClr>
            </a:pPr>
            <a:r>
              <a:rPr lang="cs-CZ" altLang="en-US" sz="1800" dirty="0" smtClean="0">
                <a:latin typeface="Arial" panose="020B0604020202020204" pitchFamily="34" charset="0"/>
              </a:rPr>
              <a:t>matematický popis FVT provozu</a:t>
            </a:r>
          </a:p>
          <a:p>
            <a:pPr lvl="1" eaLnBrk="1" hangingPunct="1">
              <a:lnSpc>
                <a:spcPts val="2200"/>
              </a:lnSpc>
              <a:spcBef>
                <a:spcPts val="2300"/>
              </a:spcBef>
              <a:buClr>
                <a:srgbClr val="FF0000"/>
              </a:buClr>
            </a:pPr>
            <a:r>
              <a:rPr lang="cs-CZ" altLang="en-US" sz="1800" b="0" dirty="0" smtClean="0">
                <a:latin typeface="Arial" panose="020B0604020202020204" pitchFamily="34" charset="0"/>
              </a:rPr>
              <a:t>testování tepelných charakteristik s provozem FV na prázdno</a:t>
            </a:r>
          </a:p>
          <a:p>
            <a:pPr lvl="1" eaLnBrk="1" hangingPunct="1">
              <a:lnSpc>
                <a:spcPts val="2200"/>
              </a:lnSpc>
              <a:spcBef>
                <a:spcPts val="2300"/>
              </a:spcBef>
              <a:buClr>
                <a:srgbClr val="FF0000"/>
              </a:buClr>
            </a:pPr>
            <a:r>
              <a:rPr lang="cs-CZ" altLang="en-US" sz="1800" b="0" dirty="0">
                <a:latin typeface="Arial" panose="020B0604020202020204" pitchFamily="34" charset="0"/>
              </a:rPr>
              <a:t>testování tepelných charakteristik s provozem </a:t>
            </a:r>
            <a:r>
              <a:rPr lang="cs-CZ" altLang="en-US" sz="1800" b="0" dirty="0" smtClean="0">
                <a:latin typeface="Arial" panose="020B0604020202020204" pitchFamily="34" charset="0"/>
              </a:rPr>
              <a:t>MPPT</a:t>
            </a:r>
          </a:p>
          <a:p>
            <a:pPr lvl="1" eaLnBrk="1" hangingPunct="1">
              <a:lnSpc>
                <a:spcPts val="2200"/>
              </a:lnSpc>
              <a:spcBef>
                <a:spcPts val="2300"/>
              </a:spcBef>
              <a:buClr>
                <a:srgbClr val="FF0000"/>
              </a:buClr>
            </a:pPr>
            <a:r>
              <a:rPr lang="cs-CZ" altLang="en-US" sz="1800" b="0" dirty="0" smtClean="0">
                <a:latin typeface="Arial" panose="020B0604020202020204" pitchFamily="34" charset="0"/>
              </a:rPr>
              <a:t>testování elektrických charakteristik</a:t>
            </a:r>
          </a:p>
          <a:p>
            <a:pPr eaLnBrk="1" hangingPunct="1">
              <a:lnSpc>
                <a:spcPts val="2200"/>
              </a:lnSpc>
              <a:spcBef>
                <a:spcPts val="2300"/>
              </a:spcBef>
              <a:buClr>
                <a:srgbClr val="FF0000"/>
              </a:buClr>
            </a:pPr>
            <a:endParaRPr lang="cs-CZ" altLang="en-US" sz="1800" b="0" dirty="0">
              <a:latin typeface="Arial" panose="020B0604020202020204" pitchFamily="34" charset="0"/>
            </a:endParaRPr>
          </a:p>
        </p:txBody>
      </p:sp>
      <p:pic>
        <p:nvPicPr>
          <p:cNvPr id="8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433272"/>
            <a:ext cx="3412266" cy="2268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3"/>
          <a:srcRect r="12024"/>
          <a:stretch/>
        </p:blipFill>
        <p:spPr>
          <a:xfrm>
            <a:off x="827584" y="3433272"/>
            <a:ext cx="3492263" cy="256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04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__Prezentace UCEEB bil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anchor="ctr">
        <a:normAutofit/>
      </a:bodyPr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_Prezentace UCEEB bila</Template>
  <TotalTime>2352</TotalTime>
  <Words>463</Words>
  <Application>Microsoft Office PowerPoint</Application>
  <PresentationFormat>Předvádění na obrazovce (4:3)</PresentationFormat>
  <Paragraphs>100</Paragraphs>
  <Slides>18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4" baseType="lpstr">
      <vt:lpstr>Arial</vt:lpstr>
      <vt:lpstr>Calibri</vt:lpstr>
      <vt:lpstr>Times New Roman</vt:lpstr>
      <vt:lpstr>Unient DIN CE - Bold</vt:lpstr>
      <vt:lpstr>Unient DIN CE - Regular</vt:lpstr>
      <vt:lpstr>11__Prezentace UCEEB bila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cvut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MASS OF TOP QUARK AND RELATED PHYSICS</dc:title>
  <dc:creator>TM</dc:creator>
  <cp:lastModifiedBy>Káťa Andílek</cp:lastModifiedBy>
  <cp:revision>335</cp:revision>
  <dcterms:created xsi:type="dcterms:W3CDTF">2014-02-05T18:01:33Z</dcterms:created>
  <dcterms:modified xsi:type="dcterms:W3CDTF">2016-10-11T10:57:17Z</dcterms:modified>
</cp:coreProperties>
</file>