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2" r:id="rId3"/>
    <p:sldId id="261" r:id="rId4"/>
    <p:sldId id="263" r:id="rId5"/>
    <p:sldId id="264" r:id="rId6"/>
    <p:sldId id="265" r:id="rId7"/>
    <p:sldId id="266" r:id="rId8"/>
    <p:sldId id="268" r:id="rId9"/>
    <p:sldId id="269" r:id="rId10"/>
    <p:sldId id="267" r:id="rId11"/>
    <p:sldId id="270" r:id="rId12"/>
    <p:sldId id="258" r:id="rId13"/>
    <p:sldId id="271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2" d="100"/>
          <a:sy n="102" d="100"/>
        </p:scale>
        <p:origin x="313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2FB9C-7770-4FD8-83B8-DDB071C46B25}" type="datetimeFigureOut">
              <a:rPr lang="cs-CZ" smtClean="0"/>
              <a:t>12. 10. 2016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DF797-0475-4CBC-B13B-061C226882E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85623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A4172-8B7B-4721-B303-CBFE9FF4B49C}" type="datetimeFigureOut">
              <a:rPr lang="cs-CZ" smtClean="0"/>
              <a:t>12. 10. 2016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51AC1-0AAA-482A-98C9-15990BCFE86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1394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51AC1-0AAA-482A-98C9-15990BCFE866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0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E061-0BFF-408D-A301-2337AC4AA660}" type="datetimeFigureOut">
              <a:rPr lang="cs-CZ" smtClean="0"/>
              <a:t>12. 10. 2016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F0001-96D2-4EF0-9DE3-45B4DDD411E4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7" name="TextovéPole 6"/>
          <p:cNvSpPr txBox="1"/>
          <p:nvPr userDrawn="1"/>
        </p:nvSpPr>
        <p:spPr>
          <a:xfrm>
            <a:off x="114300" y="6538913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9050777-92CA-4EAC-9125-B5F512842129}" type="slidenum">
              <a:rPr lang="cs-CZ" sz="1400" smtClean="0">
                <a:latin typeface="Arial Narrow" panose="020B0606020202030204" pitchFamily="34" charset="0"/>
              </a:rPr>
              <a:t>‹#›</a:t>
            </a:fld>
            <a:r>
              <a:rPr lang="cs-CZ" sz="1400" dirty="0" smtClean="0">
                <a:latin typeface="Arial Narrow" panose="020B0606020202030204" pitchFamily="34" charset="0"/>
              </a:rPr>
              <a:t>/13</a:t>
            </a:r>
            <a:endParaRPr lang="cs-CZ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212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E061-0BFF-408D-A301-2337AC4AA660}" type="datetimeFigureOut">
              <a:rPr lang="cs-CZ" smtClean="0"/>
              <a:t>12. 10. 2016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F0001-96D2-4EF0-9DE3-45B4DDD411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881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E061-0BFF-408D-A301-2337AC4AA660}" type="datetimeFigureOut">
              <a:rPr lang="cs-CZ" smtClean="0"/>
              <a:t>12. 10. 2016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F0001-96D2-4EF0-9DE3-45B4DDD411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635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E061-0BFF-408D-A301-2337AC4AA660}" type="datetimeFigureOut">
              <a:rPr lang="cs-CZ" smtClean="0"/>
              <a:t>12. 10. 2016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F0001-96D2-4EF0-9DE3-45B4DDD411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9508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E061-0BFF-408D-A301-2337AC4AA660}" type="datetimeFigureOut">
              <a:rPr lang="cs-CZ" smtClean="0"/>
              <a:t>12. 10. 2016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F0001-96D2-4EF0-9DE3-45B4DDD411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6172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E061-0BFF-408D-A301-2337AC4AA660}" type="datetimeFigureOut">
              <a:rPr lang="cs-CZ" smtClean="0"/>
              <a:t>12. 10. 2016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F0001-96D2-4EF0-9DE3-45B4DDD411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348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E061-0BFF-408D-A301-2337AC4AA660}" type="datetimeFigureOut">
              <a:rPr lang="cs-CZ" smtClean="0"/>
              <a:t>12. 10. 2016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F0001-96D2-4EF0-9DE3-45B4DDD411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496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E061-0BFF-408D-A301-2337AC4AA660}" type="datetimeFigureOut">
              <a:rPr lang="cs-CZ" smtClean="0"/>
              <a:t>12. 10. 2016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F0001-96D2-4EF0-9DE3-45B4DDD411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2687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E061-0BFF-408D-A301-2337AC4AA660}" type="datetimeFigureOut">
              <a:rPr lang="cs-CZ" smtClean="0"/>
              <a:t>12. 10. 2016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F0001-96D2-4EF0-9DE3-45B4DDD411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5861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E061-0BFF-408D-A301-2337AC4AA660}" type="datetimeFigureOut">
              <a:rPr lang="cs-CZ" smtClean="0"/>
              <a:t>12. 10. 2016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F0001-96D2-4EF0-9DE3-45B4DDD411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7365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8E061-0BFF-408D-A301-2337AC4AA660}" type="datetimeFigureOut">
              <a:rPr lang="cs-CZ" smtClean="0"/>
              <a:t>12. 10. 2016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F0001-96D2-4EF0-9DE3-45B4DDD411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2088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8E061-0BFF-408D-A301-2337AC4AA660}" type="datetimeFigureOut">
              <a:rPr lang="cs-CZ" smtClean="0"/>
              <a:t>12. 10. 2016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F0001-96D2-4EF0-9DE3-45B4DDD411E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8436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mailto:Roman.Vavricka@fs.cvut.cz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3.jpeg"/><Relationship Id="rId7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11" Type="http://schemas.openxmlformats.org/officeDocument/2006/relationships/image" Target="../media/image24.png"/><Relationship Id="rId5" Type="http://schemas.openxmlformats.org/officeDocument/2006/relationships/image" Target="../media/image18.jpg"/><Relationship Id="rId10" Type="http://schemas.openxmlformats.org/officeDocument/2006/relationships/image" Target="../media/image23.pn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mailto:Roman.Vavricka@fs.cvut.cz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jpe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4" y="0"/>
            <a:ext cx="3757612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e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125" y="5922007"/>
            <a:ext cx="8890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1"/>
          <p:cNvSpPr>
            <a:spLocks noChangeArrowheads="1"/>
          </p:cNvSpPr>
          <p:nvPr/>
        </p:nvSpPr>
        <p:spPr bwMode="auto">
          <a:xfrm>
            <a:off x="4572000" y="6043342"/>
            <a:ext cx="4572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cs-CZ" altLang="cs-CZ" dirty="0">
                <a:latin typeface="Arial Narrow" panose="020B0606020202030204" pitchFamily="34" charset="0"/>
                <a:hlinkClick r:id="rId5"/>
              </a:rPr>
              <a:t>http:</a:t>
            </a:r>
            <a:r>
              <a:rPr lang="en-US" altLang="cs-CZ" dirty="0">
                <a:latin typeface="Arial Narrow" panose="020B0606020202030204" pitchFamily="34" charset="0"/>
                <a:hlinkClick r:id="rId5"/>
              </a:rPr>
              <a:t>//</a:t>
            </a:r>
            <a:r>
              <a:rPr lang="cs-CZ" altLang="cs-CZ" dirty="0">
                <a:latin typeface="Arial Narrow" panose="020B0606020202030204" pitchFamily="34" charset="0"/>
                <a:hlinkClick r:id="rId5"/>
              </a:rPr>
              <a:t>utp.fs.cvut.cz</a:t>
            </a:r>
          </a:p>
          <a:p>
            <a:pPr algn="r"/>
            <a:r>
              <a:rPr lang="cs-CZ" altLang="cs-CZ" dirty="0">
                <a:latin typeface="Arial Narrow" panose="020B0606020202030204" pitchFamily="34" charset="0"/>
                <a:hlinkClick r:id="rId5"/>
              </a:rPr>
              <a:t>Roman.Vavricka@fs.cvut.cz</a:t>
            </a:r>
            <a:endParaRPr lang="cs-CZ" altLang="cs-CZ" dirty="0">
              <a:latin typeface="Arial Narrow" panose="020B0606020202030204" pitchFamily="34" charset="0"/>
            </a:endParaRPr>
          </a:p>
        </p:txBody>
      </p:sp>
      <p:pic>
        <p:nvPicPr>
          <p:cNvPr id="8" name="Obrázek 7" descr="Logo_UTP_kompl_pop_03_2014.jpg"/>
          <p:cNvPicPr>
            <a:picLocks noChangeAspect="1"/>
          </p:cNvPicPr>
          <p:nvPr/>
        </p:nvPicPr>
        <p:blipFill rotWithShape="1">
          <a:blip r:embed="rId6" cstate="print"/>
          <a:srcRect b="28265"/>
          <a:stretch/>
        </p:blipFill>
        <p:spPr bwMode="auto">
          <a:xfrm>
            <a:off x="6588125" y="31417"/>
            <a:ext cx="2447726" cy="93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61988" y="2149475"/>
            <a:ext cx="80772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cs-CZ" altLang="cs-CZ" sz="3200" b="1" dirty="0" smtClean="0">
                <a:latin typeface="Arial Narrow" panose="020B0606020202030204" pitchFamily="34" charset="0"/>
              </a:rPr>
              <a:t>Profil odběru teplé vody</a:t>
            </a:r>
          </a:p>
          <a:p>
            <a:pPr algn="ctr" eaLnBrk="1" hangingPunct="1"/>
            <a:r>
              <a:rPr lang="cs-CZ" altLang="cs-CZ" sz="3200" b="1" dirty="0" smtClean="0">
                <a:latin typeface="Arial Narrow" panose="020B0606020202030204" pitchFamily="34" charset="0"/>
              </a:rPr>
              <a:t>Bytové domy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95288" y="3387725"/>
            <a:ext cx="86106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kumimoji="0" lang="cs-CZ" altLang="cs-CZ" sz="2800" dirty="0">
                <a:latin typeface="Arial Narrow" panose="020B0606020202030204" pitchFamily="34" charset="0"/>
              </a:rPr>
              <a:t>Roman Vavřička</a:t>
            </a:r>
          </a:p>
          <a:p>
            <a:pPr algn="ctr"/>
            <a:endParaRPr kumimoji="0" lang="cs-CZ" altLang="cs-CZ" sz="3200" dirty="0">
              <a:latin typeface="Arial Narrow" panose="020B0606020202030204" pitchFamily="34" charset="0"/>
            </a:endParaRPr>
          </a:p>
          <a:p>
            <a:pPr algn="ctr"/>
            <a:r>
              <a:rPr kumimoji="0" lang="cs-CZ" altLang="cs-CZ" sz="2400" dirty="0">
                <a:latin typeface="Arial Narrow" panose="020B0606020202030204" pitchFamily="34" charset="0"/>
              </a:rPr>
              <a:t>ČVUT v Praze, Fakulta strojní</a:t>
            </a:r>
          </a:p>
          <a:p>
            <a:pPr algn="ctr"/>
            <a:r>
              <a:rPr kumimoji="0" lang="cs-CZ" altLang="cs-CZ" sz="2400" dirty="0">
                <a:latin typeface="Arial Narrow" panose="020B0606020202030204" pitchFamily="34" charset="0"/>
              </a:rPr>
              <a:t>Ústav techniky prostředí</a:t>
            </a:r>
            <a:endParaRPr lang="cs-CZ" altLang="cs-CZ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60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0" y="1007368"/>
            <a:ext cx="9144000" cy="36000"/>
          </a:xfrm>
          <a:prstGeom prst="rect">
            <a:avLst/>
          </a:prstGeom>
          <a:solidFill>
            <a:srgbClr val="A60F22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en-GB" altLang="cs-CZ" sz="400">
              <a:latin typeface="Times New Roman" panose="02020603050405020304" pitchFamily="18" charset="0"/>
            </a:endParaRPr>
          </a:p>
        </p:txBody>
      </p:sp>
      <p:pic>
        <p:nvPicPr>
          <p:cNvPr id="11" name="Obrázek 10" descr="Logo_UTP_kompl_pop_03_2014.jpg"/>
          <p:cNvPicPr>
            <a:picLocks noChangeAspect="1"/>
          </p:cNvPicPr>
          <p:nvPr/>
        </p:nvPicPr>
        <p:blipFill rotWithShape="1">
          <a:blip r:embed="rId2" cstate="print"/>
          <a:srcRect b="28265"/>
          <a:stretch/>
        </p:blipFill>
        <p:spPr bwMode="auto">
          <a:xfrm>
            <a:off x="6588125" y="31417"/>
            <a:ext cx="2447726" cy="93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13154" y="232103"/>
            <a:ext cx="88323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cs-CZ" altLang="cs-CZ" sz="2800" b="1" dirty="0" smtClean="0"/>
              <a:t>Profil odběru TV – Bytové domy</a:t>
            </a:r>
            <a:endParaRPr lang="en-US" altLang="cs-CZ" sz="2800" b="1" dirty="0"/>
          </a:p>
        </p:txBody>
      </p:sp>
      <p:pic>
        <p:nvPicPr>
          <p:cNvPr id="27649" name="Picture 1" descr="Ob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412" y="1947568"/>
            <a:ext cx="7185176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/>
          <p:nvPr/>
        </p:nvSpPr>
        <p:spPr>
          <a:xfrm>
            <a:off x="2019716" y="1295413"/>
            <a:ext cx="61093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u="sng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Srovnání – reálné měření vs. ČSN 06 0320 a ČSN EN 15 316-3</a:t>
            </a:r>
            <a:endParaRPr lang="cs-CZ" sz="2000" u="sng" dirty="0"/>
          </a:p>
        </p:txBody>
      </p:sp>
      <p:sp>
        <p:nvSpPr>
          <p:cNvPr id="8" name="TextovéPole 7"/>
          <p:cNvSpPr txBox="1">
            <a:spLocks noChangeArrowheads="1"/>
          </p:cNvSpPr>
          <p:nvPr/>
        </p:nvSpPr>
        <p:spPr bwMode="auto">
          <a:xfrm>
            <a:off x="3274840" y="1905883"/>
            <a:ext cx="2926784" cy="1754326"/>
          </a:xfrm>
          <a:prstGeom prst="rect">
            <a:avLst/>
          </a:prstGeom>
          <a:solidFill>
            <a:schemeClr val="bg1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cs-CZ" altLang="cs-CZ" sz="1800" b="1" u="sng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ČSN EN 15 </a:t>
            </a:r>
            <a:r>
              <a:rPr lang="cs-CZ" altLang="cs-CZ" sz="1800" b="1" u="sng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316-3</a:t>
            </a:r>
            <a:endParaRPr lang="cs-CZ" altLang="cs-CZ" sz="1800" b="1" u="sng" dirty="0">
              <a:solidFill>
                <a:srgbClr val="FF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Char char="-"/>
            </a:pPr>
            <a:r>
              <a:rPr lang="cs-CZ" altLang="cs-CZ" sz="1800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od 0 do 6 hodin 	= 0 </a:t>
            </a:r>
            <a:r>
              <a:rPr lang="cs-CZ" altLang="cs-CZ" sz="1800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%</a:t>
            </a:r>
            <a:r>
              <a:rPr lang="cs-CZ" altLang="cs-CZ" sz="1800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	</a:t>
            </a:r>
            <a:endParaRPr lang="cs-CZ" altLang="cs-CZ" sz="1800" dirty="0" smtClean="0">
              <a:solidFill>
                <a:srgbClr val="FF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cs-CZ" altLang="cs-CZ" sz="1800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- od 6 do 9 hodin	= 35 %</a:t>
            </a:r>
          </a:p>
          <a:p>
            <a:pPr eaLnBrk="1" hangingPunct="1"/>
            <a:r>
              <a:rPr lang="cs-CZ" altLang="cs-CZ" sz="1800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- </a:t>
            </a:r>
            <a:r>
              <a:rPr lang="cs-CZ" altLang="cs-CZ" sz="1800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od 9 do 19 hodin	= 15 </a:t>
            </a:r>
            <a:r>
              <a:rPr lang="cs-CZ" altLang="cs-CZ" sz="1800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%</a:t>
            </a:r>
            <a:endParaRPr lang="cs-CZ" altLang="cs-CZ" sz="1800" dirty="0">
              <a:solidFill>
                <a:srgbClr val="FF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cs-CZ" altLang="cs-CZ" sz="1800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- od 19 do 22 hodin	= 40 </a:t>
            </a:r>
            <a:r>
              <a:rPr lang="cs-CZ" altLang="cs-CZ" sz="1800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%</a:t>
            </a:r>
            <a:endParaRPr lang="cs-CZ" altLang="cs-CZ" sz="1800" dirty="0">
              <a:solidFill>
                <a:srgbClr val="FF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cs-CZ" altLang="cs-CZ" sz="1800" dirty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- od 22 do 24 hodin	= 10 </a:t>
            </a:r>
            <a:r>
              <a:rPr lang="cs-CZ" altLang="cs-CZ" sz="1800" dirty="0" smtClean="0">
                <a:solidFill>
                  <a:srgbClr val="FF000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%</a:t>
            </a:r>
            <a:endParaRPr lang="cs-CZ" altLang="cs-CZ" sz="1800" dirty="0">
              <a:solidFill>
                <a:srgbClr val="FF000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>
            <a:spLocks noChangeArrowheads="1"/>
          </p:cNvSpPr>
          <p:nvPr/>
        </p:nvSpPr>
        <p:spPr bwMode="auto">
          <a:xfrm>
            <a:off x="6304042" y="4522725"/>
            <a:ext cx="2613622" cy="1477328"/>
          </a:xfrm>
          <a:prstGeom prst="rect">
            <a:avLst/>
          </a:prstGeom>
          <a:solidFill>
            <a:schemeClr val="bg1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cs-CZ" altLang="cs-CZ" sz="1800" b="1" u="sng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ČSN </a:t>
            </a:r>
            <a:r>
              <a:rPr lang="cs-CZ" altLang="cs-CZ" sz="1800" b="1" u="sng" dirty="0">
                <a:solidFill>
                  <a:srgbClr val="FF0000"/>
                </a:solidFill>
                <a:latin typeface="Arial Narrow" panose="020B0606020202030204" pitchFamily="34" charset="0"/>
              </a:rPr>
              <a:t>06 0320</a:t>
            </a:r>
          </a:p>
          <a:p>
            <a:pPr eaLnBrk="1" hangingPunct="1">
              <a:buFontTx/>
              <a:buChar char="-"/>
            </a:pPr>
            <a:r>
              <a:rPr lang="cs-CZ" altLang="cs-CZ" sz="18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cs-CZ" altLang="cs-CZ" sz="1800" dirty="0">
                <a:solidFill>
                  <a:srgbClr val="FF0000"/>
                </a:solidFill>
                <a:latin typeface="Arial Narrow" panose="020B0606020202030204" pitchFamily="34" charset="0"/>
              </a:rPr>
              <a:t>od 0 do 5 hodin	= 0 %</a:t>
            </a:r>
          </a:p>
          <a:p>
            <a:pPr eaLnBrk="1" hangingPunct="1"/>
            <a:r>
              <a:rPr lang="cs-CZ" altLang="cs-CZ" sz="18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- </a:t>
            </a:r>
            <a:r>
              <a:rPr lang="cs-CZ" altLang="cs-CZ" sz="1800" dirty="0">
                <a:solidFill>
                  <a:srgbClr val="FF0000"/>
                </a:solidFill>
                <a:latin typeface="Arial Narrow" panose="020B0606020202030204" pitchFamily="34" charset="0"/>
              </a:rPr>
              <a:t>od 5 do 17 hodin	= 35 %</a:t>
            </a:r>
          </a:p>
          <a:p>
            <a:pPr eaLnBrk="1" hangingPunct="1"/>
            <a:r>
              <a:rPr lang="cs-CZ" altLang="cs-CZ" sz="18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- </a:t>
            </a:r>
            <a:r>
              <a:rPr lang="cs-CZ" altLang="cs-CZ" sz="1800" dirty="0">
                <a:solidFill>
                  <a:srgbClr val="FF0000"/>
                </a:solidFill>
                <a:latin typeface="Arial Narrow" panose="020B0606020202030204" pitchFamily="34" charset="0"/>
              </a:rPr>
              <a:t>od 17 do 20 hodin	= 50 %</a:t>
            </a:r>
          </a:p>
          <a:p>
            <a:pPr eaLnBrk="1" hangingPunct="1"/>
            <a:r>
              <a:rPr lang="cs-CZ" altLang="cs-CZ" sz="18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- </a:t>
            </a:r>
            <a:r>
              <a:rPr lang="cs-CZ" altLang="cs-CZ" sz="1800" dirty="0">
                <a:solidFill>
                  <a:srgbClr val="FF0000"/>
                </a:solidFill>
                <a:latin typeface="Arial Narrow" panose="020B0606020202030204" pitchFamily="34" charset="0"/>
              </a:rPr>
              <a:t>od 20 do 24 hodin	= 15 </a:t>
            </a:r>
            <a:r>
              <a:rPr lang="cs-CZ" altLang="cs-CZ" sz="18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%</a:t>
            </a:r>
            <a:endParaRPr lang="cs-CZ" altLang="cs-CZ" sz="18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47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13154" y="232103"/>
            <a:ext cx="88323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cs-CZ" altLang="cs-CZ" sz="2800" b="1" dirty="0" smtClean="0"/>
              <a:t>Vstupní data návrhu TV</a:t>
            </a:r>
            <a:endParaRPr lang="en-US" altLang="cs-CZ" sz="2800" b="1" dirty="0"/>
          </a:p>
        </p:txBody>
      </p:sp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0" y="1007368"/>
            <a:ext cx="9144000" cy="36000"/>
          </a:xfrm>
          <a:prstGeom prst="rect">
            <a:avLst/>
          </a:prstGeom>
          <a:solidFill>
            <a:srgbClr val="A60F22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en-GB" altLang="cs-CZ" sz="400">
              <a:latin typeface="Times New Roman" panose="02020603050405020304" pitchFamily="18" charset="0"/>
            </a:endParaRPr>
          </a:p>
        </p:txBody>
      </p:sp>
      <p:pic>
        <p:nvPicPr>
          <p:cNvPr id="11" name="Obrázek 10" descr="Logo_UTP_kompl_pop_03_2014.jpg"/>
          <p:cNvPicPr>
            <a:picLocks noChangeAspect="1"/>
          </p:cNvPicPr>
          <p:nvPr/>
        </p:nvPicPr>
        <p:blipFill rotWithShape="1">
          <a:blip r:embed="rId2" cstate="print"/>
          <a:srcRect b="28265"/>
          <a:stretch/>
        </p:blipFill>
        <p:spPr bwMode="auto">
          <a:xfrm>
            <a:off x="6588125" y="31417"/>
            <a:ext cx="2447726" cy="93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/>
          <p:nvPr/>
        </p:nvSpPr>
        <p:spPr>
          <a:xfrm>
            <a:off x="321190" y="1274720"/>
            <a:ext cx="8582178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ct val="30000"/>
              </a:spcBef>
              <a:buFont typeface="Wingdings" panose="05000000000000000000" pitchFamily="2" charset="2"/>
              <a:buChar char="ü"/>
              <a:tabLst>
                <a:tab pos="448020" algn="l"/>
              </a:tabLst>
            </a:pPr>
            <a:r>
              <a:rPr lang="cs-CZ" altLang="cs-CZ" sz="28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Potřeba teplé vody</a:t>
            </a:r>
            <a:endParaRPr lang="cs-CZ" altLang="cs-CZ" sz="2800" dirty="0" smtClean="0">
              <a:solidFill>
                <a:srgbClr val="0070C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ct val="30000"/>
              </a:spcBef>
              <a:buAutoNum type="arabicPeriod"/>
              <a:tabLst>
                <a:tab pos="448020" algn="l"/>
              </a:tabLst>
            </a:pPr>
            <a:endParaRPr lang="cs-CZ" altLang="cs-CZ" sz="2800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marL="457200" indent="-457200" algn="just">
              <a:spcBef>
                <a:spcPct val="30000"/>
              </a:spcBef>
              <a:buFont typeface="Wingdings" panose="05000000000000000000" pitchFamily="2" charset="2"/>
              <a:buChar char="ü"/>
              <a:tabLst>
                <a:tab pos="448020" algn="l"/>
              </a:tabLst>
            </a:pPr>
            <a:r>
              <a:rPr lang="cs-CZ" altLang="cs-CZ" sz="28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Způsob odběru teplé vody</a:t>
            </a:r>
          </a:p>
        </p:txBody>
      </p:sp>
      <p:sp>
        <p:nvSpPr>
          <p:cNvPr id="3" name="Obdélník 2"/>
          <p:cNvSpPr/>
          <p:nvPr/>
        </p:nvSpPr>
        <p:spPr>
          <a:xfrm>
            <a:off x="922338" y="3623922"/>
            <a:ext cx="7877631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r">
              <a:spcBef>
                <a:spcPct val="30000"/>
              </a:spcBef>
              <a:buFont typeface="Wingdings" panose="05000000000000000000" pitchFamily="2" charset="2"/>
              <a:buChar char="v"/>
              <a:tabLst>
                <a:tab pos="448020" algn="l"/>
              </a:tabLst>
            </a:pPr>
            <a:r>
              <a:rPr lang="cs-CZ" altLang="cs-CZ" sz="2800" dirty="0">
                <a:solidFill>
                  <a:srgbClr val="FF0000"/>
                </a:solidFill>
                <a:latin typeface="Arial Narrow" panose="020B0606020202030204" pitchFamily="34" charset="0"/>
              </a:rPr>
              <a:t>Zdroj tepla – spolupráce VYT + ZTI</a:t>
            </a:r>
          </a:p>
          <a:p>
            <a:pPr marL="457200" indent="-457200" algn="r">
              <a:spcBef>
                <a:spcPct val="30000"/>
              </a:spcBef>
              <a:buAutoNum type="arabicPeriod"/>
              <a:tabLst>
                <a:tab pos="448020" algn="l"/>
              </a:tabLst>
            </a:pPr>
            <a:endParaRPr lang="cs-CZ" altLang="cs-CZ" sz="2800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marL="457200" indent="-457200" algn="r">
              <a:spcBef>
                <a:spcPct val="30000"/>
              </a:spcBef>
              <a:buFont typeface="Wingdings" panose="05000000000000000000" pitchFamily="2" charset="2"/>
              <a:buChar char="v"/>
              <a:tabLst>
                <a:tab pos="448020" algn="l"/>
              </a:tabLst>
            </a:pPr>
            <a:r>
              <a:rPr lang="cs-CZ" altLang="cs-CZ" sz="2800" dirty="0">
                <a:solidFill>
                  <a:srgbClr val="FF0000"/>
                </a:solidFill>
                <a:latin typeface="Arial Narrow" panose="020B0606020202030204" pitchFamily="34" charset="0"/>
              </a:rPr>
              <a:t>Způsob nabíjení zásobníku TV – spolupráce VYT + ZTI</a:t>
            </a:r>
          </a:p>
        </p:txBody>
      </p:sp>
    </p:spTree>
    <p:extLst>
      <p:ext uri="{BB962C8B-B14F-4D97-AF65-F5344CB8AC3E}">
        <p14:creationId xmlns:p14="http://schemas.microsoft.com/office/powerpoint/2010/main" val="87358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4" y="0"/>
            <a:ext cx="3757612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ek 9" descr="Logo_UTP_kompl_pop_03_2014.jpg"/>
          <p:cNvPicPr>
            <a:picLocks noChangeAspect="1"/>
          </p:cNvPicPr>
          <p:nvPr/>
        </p:nvPicPr>
        <p:blipFill rotWithShape="1">
          <a:blip r:embed="rId3" cstate="print"/>
          <a:srcRect b="28265"/>
          <a:stretch/>
        </p:blipFill>
        <p:spPr bwMode="auto">
          <a:xfrm>
            <a:off x="6588125" y="31417"/>
            <a:ext cx="2447726" cy="93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0" y="1007368"/>
            <a:ext cx="9144000" cy="36000"/>
          </a:xfrm>
          <a:prstGeom prst="rect">
            <a:avLst/>
          </a:prstGeom>
          <a:solidFill>
            <a:srgbClr val="A60F22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en-GB" altLang="cs-CZ" sz="400">
              <a:latin typeface="Times New Roman" panose="02020603050405020304" pitchFamily="18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2830547" y="1085536"/>
            <a:ext cx="348290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800" b="1" u="sng" dirty="0" smtClean="0">
                <a:solidFill>
                  <a:srgbClr val="FF0000"/>
                </a:solidFill>
              </a:rPr>
              <a:t>PODĚKOVÁNÍ</a:t>
            </a:r>
            <a:endParaRPr lang="en-US" altLang="cs-CZ" sz="2800" b="1" u="sng" dirty="0">
              <a:solidFill>
                <a:srgbClr val="FF0000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281" y="3080470"/>
            <a:ext cx="1933161" cy="11520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25" y="4831952"/>
            <a:ext cx="2247073" cy="1080000"/>
          </a:xfrm>
          <a:prstGeom prst="rect">
            <a:avLst/>
          </a:prstGeom>
        </p:spPr>
      </p:pic>
      <p:pic>
        <p:nvPicPr>
          <p:cNvPr id="29698" name="Picture 2" descr="Topenářství instalace_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755" y="1865154"/>
            <a:ext cx="2510527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 descr="REFLEX_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862" y="5011952"/>
            <a:ext cx="2100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4" descr="REHJAU_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25" y="3332470"/>
            <a:ext cx="243158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5" descr="LING_LOG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8544" y="4946086"/>
            <a:ext cx="1822738" cy="9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6" descr="2000px-Belimo-Log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441" y="3332470"/>
            <a:ext cx="2336841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7" descr="stp_logo-full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25" y="1685154"/>
            <a:ext cx="4597169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088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4" y="0"/>
            <a:ext cx="3757612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e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125" y="5922007"/>
            <a:ext cx="8890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1"/>
          <p:cNvSpPr>
            <a:spLocks noChangeArrowheads="1"/>
          </p:cNvSpPr>
          <p:nvPr/>
        </p:nvSpPr>
        <p:spPr bwMode="auto">
          <a:xfrm>
            <a:off x="4572000" y="6043342"/>
            <a:ext cx="4572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cs-CZ" altLang="cs-CZ" dirty="0">
                <a:latin typeface="Arial Narrow" panose="020B0606020202030204" pitchFamily="34" charset="0"/>
                <a:hlinkClick r:id="rId4"/>
              </a:rPr>
              <a:t>http:</a:t>
            </a:r>
            <a:r>
              <a:rPr lang="en-US" altLang="cs-CZ" dirty="0">
                <a:latin typeface="Arial Narrow" panose="020B0606020202030204" pitchFamily="34" charset="0"/>
                <a:hlinkClick r:id="rId4"/>
              </a:rPr>
              <a:t>//</a:t>
            </a:r>
            <a:r>
              <a:rPr lang="cs-CZ" altLang="cs-CZ" dirty="0">
                <a:latin typeface="Arial Narrow" panose="020B0606020202030204" pitchFamily="34" charset="0"/>
                <a:hlinkClick r:id="rId4"/>
              </a:rPr>
              <a:t>utp.fs.cvut.cz</a:t>
            </a:r>
          </a:p>
          <a:p>
            <a:pPr algn="r"/>
            <a:r>
              <a:rPr lang="cs-CZ" altLang="cs-CZ" dirty="0">
                <a:latin typeface="Arial Narrow" panose="020B0606020202030204" pitchFamily="34" charset="0"/>
                <a:hlinkClick r:id="rId4"/>
              </a:rPr>
              <a:t>Roman.Vavricka@fs.cvut.cz</a:t>
            </a:r>
            <a:endParaRPr lang="cs-CZ" altLang="cs-CZ" dirty="0">
              <a:latin typeface="Arial Narrow" panose="020B0606020202030204" pitchFamily="34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692275" y="2667000"/>
            <a:ext cx="60483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cs-CZ" altLang="cs-CZ" sz="4800" dirty="0">
                <a:latin typeface="Arial Narrow" panose="020B0606020202030204" pitchFamily="34" charset="0"/>
              </a:rPr>
              <a:t>Děkuji za pozornost</a:t>
            </a:r>
          </a:p>
        </p:txBody>
      </p:sp>
      <p:pic>
        <p:nvPicPr>
          <p:cNvPr id="10" name="Obrázek 9" descr="Logo_UTP_kompl_pop_03_2014.jpg"/>
          <p:cNvPicPr>
            <a:picLocks noChangeAspect="1"/>
          </p:cNvPicPr>
          <p:nvPr/>
        </p:nvPicPr>
        <p:blipFill rotWithShape="1">
          <a:blip r:embed="rId5" cstate="print"/>
          <a:srcRect b="28265"/>
          <a:stretch/>
        </p:blipFill>
        <p:spPr bwMode="auto">
          <a:xfrm>
            <a:off x="6588125" y="31417"/>
            <a:ext cx="2447726" cy="93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594338" y="4615945"/>
            <a:ext cx="74415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cs-CZ" altLang="cs-CZ" sz="32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Těšíme se za rok na shledanou…</a:t>
            </a:r>
            <a:endParaRPr lang="cs-CZ" altLang="cs-CZ" sz="32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770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repeatCount="2000" fill="hold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5E-6 -2.59259E-6 L 2.5E-6 -0.07222 " pathEditMode="relative" rAng="0" ptsTypes="AA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200"/>
                            </p:stCondLst>
                            <p:childTnLst>
                              <p:par>
                                <p:cTn id="12" presetID="34" presetClass="emph" presetSubtype="0" repeatCount="indefinite" fill="hold" nodeType="after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5E-6 -2.59259E-6 L 2.5E-6 -0.07222 " pathEditMode="relative" rAng="0" ptsTypes="AA">
                                      <p:cBhvr>
                                        <p:cTn id="13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1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13154" y="232103"/>
            <a:ext cx="88323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cs-CZ" altLang="cs-CZ" sz="2800" b="1" dirty="0" smtClean="0"/>
              <a:t>Vstupní data návrhu TV</a:t>
            </a:r>
            <a:endParaRPr lang="en-US" altLang="cs-CZ" sz="2800" b="1" dirty="0"/>
          </a:p>
        </p:txBody>
      </p:sp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0" y="1007368"/>
            <a:ext cx="9144000" cy="36000"/>
          </a:xfrm>
          <a:prstGeom prst="rect">
            <a:avLst/>
          </a:prstGeom>
          <a:solidFill>
            <a:srgbClr val="A60F22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en-GB" altLang="cs-CZ" sz="400">
              <a:latin typeface="Times New Roman" panose="02020603050405020304" pitchFamily="18" charset="0"/>
            </a:endParaRPr>
          </a:p>
        </p:txBody>
      </p:sp>
      <p:pic>
        <p:nvPicPr>
          <p:cNvPr id="11" name="Obrázek 10" descr="Logo_UTP_kompl_pop_03_2014.jpg"/>
          <p:cNvPicPr>
            <a:picLocks noChangeAspect="1"/>
          </p:cNvPicPr>
          <p:nvPr/>
        </p:nvPicPr>
        <p:blipFill rotWithShape="1">
          <a:blip r:embed="rId2" cstate="print"/>
          <a:srcRect b="28265"/>
          <a:stretch/>
        </p:blipFill>
        <p:spPr bwMode="auto">
          <a:xfrm>
            <a:off x="6588125" y="31417"/>
            <a:ext cx="2447726" cy="93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/>
          <p:nvPr/>
        </p:nvSpPr>
        <p:spPr>
          <a:xfrm>
            <a:off x="321190" y="1274720"/>
            <a:ext cx="8582178" cy="4444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ct val="30000"/>
              </a:spcBef>
              <a:buAutoNum type="arabicPeriod"/>
              <a:tabLst>
                <a:tab pos="448020" algn="l"/>
              </a:tabLst>
            </a:pPr>
            <a:r>
              <a:rPr lang="cs-CZ" altLang="cs-CZ" sz="2800" dirty="0" smtClean="0">
                <a:latin typeface="Arial Narrow" panose="020B0606020202030204" pitchFamily="34" charset="0"/>
              </a:rPr>
              <a:t>Potřeba teplé vody </a:t>
            </a:r>
            <a:r>
              <a:rPr lang="en-US" altLang="cs-CZ" sz="2800" dirty="0" smtClean="0">
                <a:latin typeface="Arial Narrow" panose="020B0606020202030204" pitchFamily="34" charset="0"/>
              </a:rPr>
              <a:t>[</a:t>
            </a:r>
            <a:r>
              <a:rPr lang="cs-CZ" altLang="cs-CZ" sz="28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m</a:t>
            </a:r>
            <a:r>
              <a:rPr lang="cs-CZ" altLang="cs-CZ" sz="2800" i="1" baseline="300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3</a:t>
            </a:r>
            <a:r>
              <a:rPr lang="en-US" altLang="cs-CZ" sz="28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/</a:t>
            </a:r>
            <a:r>
              <a:rPr lang="cs-CZ" altLang="cs-CZ" sz="28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měrná </a:t>
            </a:r>
            <a:r>
              <a:rPr lang="en-US" altLang="cs-CZ" sz="2800" i="1" dirty="0" err="1" smtClean="0">
                <a:solidFill>
                  <a:srgbClr val="FF0000"/>
                </a:solidFill>
                <a:latin typeface="Arial Narrow" panose="020B0606020202030204" pitchFamily="34" charset="0"/>
              </a:rPr>
              <a:t>jednotk</a:t>
            </a:r>
            <a:r>
              <a:rPr lang="cs-CZ" altLang="cs-CZ" sz="28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a</a:t>
            </a:r>
            <a:r>
              <a:rPr lang="en-US" altLang="cs-CZ" sz="2800" i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·</a:t>
            </a:r>
            <a:r>
              <a:rPr lang="cs-CZ" altLang="cs-CZ" sz="2800" i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perioda</a:t>
            </a:r>
            <a:r>
              <a:rPr lang="en-US" altLang="cs-CZ" sz="28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]</a:t>
            </a:r>
            <a:endParaRPr lang="cs-CZ" altLang="cs-CZ" sz="2800" dirty="0" smtClean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ct val="30000"/>
              </a:spcBef>
              <a:buAutoNum type="arabicPeriod"/>
              <a:tabLst>
                <a:tab pos="448020" algn="l"/>
              </a:tabLst>
            </a:pPr>
            <a:endParaRPr lang="cs-CZ" altLang="cs-CZ" sz="2800" dirty="0">
              <a:latin typeface="Arial Narrow" panose="020B0606020202030204" pitchFamily="34" charset="0"/>
            </a:endParaRPr>
          </a:p>
          <a:p>
            <a:pPr marL="457200" indent="-457200" algn="just">
              <a:spcBef>
                <a:spcPct val="30000"/>
              </a:spcBef>
              <a:buAutoNum type="arabicPeriod"/>
              <a:tabLst>
                <a:tab pos="448020" algn="l"/>
              </a:tabLst>
            </a:pPr>
            <a:r>
              <a:rPr lang="cs-CZ" altLang="cs-CZ" sz="2800" dirty="0" smtClean="0">
                <a:latin typeface="Arial Narrow" panose="020B0606020202030204" pitchFamily="34" charset="0"/>
              </a:rPr>
              <a:t>Způsob odběru teplé vody </a:t>
            </a:r>
            <a:r>
              <a:rPr lang="en-US" altLang="cs-CZ" sz="2800" dirty="0" smtClean="0">
                <a:latin typeface="Arial Narrow" panose="020B0606020202030204" pitchFamily="34" charset="0"/>
              </a:rPr>
              <a:t>[</a:t>
            </a:r>
            <a:r>
              <a:rPr lang="en-US" altLang="cs-CZ" sz="28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V</a:t>
            </a:r>
            <a:r>
              <a:rPr lang="en-US" altLang="cs-CZ" sz="2800" i="1" baseline="-250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TV</a:t>
            </a:r>
            <a:r>
              <a:rPr lang="cs-CZ" altLang="cs-CZ" sz="2800" i="1" baseline="-250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cs-CZ" sz="28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=</a:t>
            </a:r>
            <a:r>
              <a:rPr lang="cs-CZ" altLang="cs-CZ" sz="28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cs-CZ" sz="28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f</a:t>
            </a:r>
            <a:r>
              <a:rPr lang="cs-CZ" altLang="cs-CZ" sz="28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(</a:t>
            </a:r>
            <a:r>
              <a:rPr lang="el-GR" altLang="cs-CZ" sz="2800" i="1" dirty="0" smtClean="0">
                <a:solidFill>
                  <a:srgbClr val="FF000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τ</a:t>
            </a:r>
            <a:r>
              <a:rPr lang="cs-CZ" altLang="cs-CZ" sz="28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) – profil odběru TV</a:t>
            </a:r>
            <a:r>
              <a:rPr lang="en-US" altLang="cs-CZ" sz="2800" dirty="0" smtClean="0">
                <a:latin typeface="Arial Narrow" panose="020B0606020202030204" pitchFamily="34" charset="0"/>
              </a:rPr>
              <a:t>]</a:t>
            </a:r>
            <a:endParaRPr lang="cs-CZ" altLang="cs-CZ" sz="2800" dirty="0" smtClean="0">
              <a:latin typeface="Arial Narrow" panose="020B0606020202030204" pitchFamily="34" charset="0"/>
            </a:endParaRPr>
          </a:p>
          <a:p>
            <a:pPr marL="457200" indent="-457200" algn="just">
              <a:spcBef>
                <a:spcPct val="30000"/>
              </a:spcBef>
              <a:buAutoNum type="arabicPeriod"/>
              <a:tabLst>
                <a:tab pos="448020" algn="l"/>
              </a:tabLst>
            </a:pPr>
            <a:endParaRPr lang="cs-CZ" altLang="cs-CZ" sz="2800" dirty="0" smtClean="0">
              <a:latin typeface="Arial Narrow" panose="020B0606020202030204" pitchFamily="34" charset="0"/>
            </a:endParaRPr>
          </a:p>
          <a:p>
            <a:pPr marL="457200" indent="-457200" algn="just">
              <a:spcBef>
                <a:spcPct val="30000"/>
              </a:spcBef>
              <a:buAutoNum type="arabicPeriod"/>
              <a:tabLst>
                <a:tab pos="448020" algn="l"/>
              </a:tabLst>
            </a:pPr>
            <a:r>
              <a:rPr lang="cs-CZ" altLang="cs-CZ" sz="2800" dirty="0" smtClean="0">
                <a:latin typeface="Arial Narrow" panose="020B0606020202030204" pitchFamily="34" charset="0"/>
              </a:rPr>
              <a:t>Zdroj tepla </a:t>
            </a:r>
            <a:r>
              <a:rPr lang="en-US" altLang="cs-CZ" sz="2800" dirty="0" smtClean="0">
                <a:latin typeface="Arial Narrow" panose="020B0606020202030204" pitchFamily="34" charset="0"/>
              </a:rPr>
              <a:t>[</a:t>
            </a:r>
            <a:r>
              <a:rPr lang="cs-CZ" altLang="cs-CZ" sz="28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teplotní úroveň, provoz</a:t>
            </a:r>
            <a:r>
              <a:rPr lang="en-US" altLang="cs-CZ" sz="2800" dirty="0" smtClean="0">
                <a:latin typeface="Arial Narrow" panose="020B0606020202030204" pitchFamily="34" charset="0"/>
              </a:rPr>
              <a:t>]</a:t>
            </a:r>
            <a:endParaRPr lang="cs-CZ" altLang="cs-CZ" sz="2800" dirty="0" smtClean="0">
              <a:latin typeface="Arial Narrow" panose="020B0606020202030204" pitchFamily="34" charset="0"/>
            </a:endParaRPr>
          </a:p>
          <a:p>
            <a:pPr marL="457200" indent="-457200" algn="just">
              <a:spcBef>
                <a:spcPct val="30000"/>
              </a:spcBef>
              <a:buAutoNum type="arabicPeriod"/>
              <a:tabLst>
                <a:tab pos="448020" algn="l"/>
              </a:tabLst>
            </a:pPr>
            <a:endParaRPr lang="cs-CZ" altLang="cs-CZ" sz="2800" dirty="0" smtClean="0">
              <a:latin typeface="Arial Narrow" panose="020B0606020202030204" pitchFamily="34" charset="0"/>
            </a:endParaRPr>
          </a:p>
          <a:p>
            <a:pPr marL="457200" indent="-457200" algn="just">
              <a:spcBef>
                <a:spcPct val="30000"/>
              </a:spcBef>
              <a:buAutoNum type="arabicPeriod"/>
              <a:tabLst>
                <a:tab pos="448020" algn="l"/>
              </a:tabLst>
            </a:pPr>
            <a:r>
              <a:rPr lang="cs-CZ" altLang="cs-CZ" sz="2800" dirty="0" smtClean="0">
                <a:latin typeface="Arial Narrow" panose="020B0606020202030204" pitchFamily="34" charset="0"/>
              </a:rPr>
              <a:t>Způsob nabíjení zásobníku TV </a:t>
            </a:r>
            <a:r>
              <a:rPr lang="en-US" altLang="cs-CZ" sz="2800" dirty="0" smtClean="0">
                <a:latin typeface="Arial Narrow" panose="020B0606020202030204" pitchFamily="34" charset="0"/>
              </a:rPr>
              <a:t>[</a:t>
            </a:r>
            <a:r>
              <a:rPr lang="cs-CZ" altLang="cs-CZ" sz="2800" i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regulace, odběrová místa</a:t>
            </a:r>
            <a:r>
              <a:rPr lang="en-US" altLang="cs-CZ" sz="2800" dirty="0" smtClean="0">
                <a:latin typeface="Arial Narrow" panose="020B0606020202030204" pitchFamily="34" charset="0"/>
              </a:rPr>
              <a:t>]</a:t>
            </a:r>
            <a:endParaRPr lang="cs-CZ" altLang="cs-CZ" sz="2800" dirty="0">
              <a:latin typeface="Arial Narrow" panose="020B0606020202030204" pitchFamily="34" charset="0"/>
            </a:endParaRPr>
          </a:p>
          <a:p>
            <a:pPr marL="285750" indent="-285750" algn="just">
              <a:spcBef>
                <a:spcPct val="30000"/>
              </a:spcBef>
              <a:buFont typeface="Wingdings" panose="05000000000000000000" pitchFamily="2" charset="2"/>
              <a:buChar char="ü"/>
              <a:tabLst>
                <a:tab pos="448020" algn="l"/>
              </a:tabLst>
            </a:pPr>
            <a:endParaRPr lang="cs-CZ" altLang="cs-CZ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27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13154" y="232103"/>
            <a:ext cx="88323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cs-CZ" altLang="cs-CZ" sz="2800" b="1" dirty="0" smtClean="0"/>
              <a:t>Potřeba tepla dodaného ohřívačem TV</a:t>
            </a:r>
            <a:endParaRPr lang="en-US" altLang="cs-CZ" sz="2800" b="1" dirty="0"/>
          </a:p>
        </p:txBody>
      </p:sp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0" y="1007368"/>
            <a:ext cx="9144000" cy="36000"/>
          </a:xfrm>
          <a:prstGeom prst="rect">
            <a:avLst/>
          </a:prstGeom>
          <a:solidFill>
            <a:srgbClr val="A60F22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en-GB" altLang="cs-CZ" sz="400">
              <a:latin typeface="Times New Roman" panose="02020603050405020304" pitchFamily="18" charset="0"/>
            </a:endParaRPr>
          </a:p>
        </p:txBody>
      </p:sp>
      <p:pic>
        <p:nvPicPr>
          <p:cNvPr id="11" name="Obrázek 10" descr="Logo_UTP_kompl_pop_03_2014.jpg"/>
          <p:cNvPicPr>
            <a:picLocks noChangeAspect="1"/>
          </p:cNvPicPr>
          <p:nvPr/>
        </p:nvPicPr>
        <p:blipFill rotWithShape="1">
          <a:blip r:embed="rId3" cstate="print"/>
          <a:srcRect b="28265"/>
          <a:stretch/>
        </p:blipFill>
        <p:spPr bwMode="auto">
          <a:xfrm>
            <a:off x="6588125" y="31417"/>
            <a:ext cx="2447726" cy="93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101970" y="171156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099280"/>
              </p:ext>
            </p:extLst>
          </p:nvPr>
        </p:nvGraphicFramePr>
        <p:xfrm>
          <a:off x="1828000" y="1351569"/>
          <a:ext cx="5488000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0" name="Equation" r:id="rId4" imgW="3263900" imgH="431800" progId="Equation.DSMT4">
                  <p:embed/>
                </p:oleObj>
              </mc:Choice>
              <mc:Fallback>
                <p:oleObj name="Equation" r:id="rId4" imgW="3263900" imgH="4318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000" y="1351569"/>
                        <a:ext cx="5488000" cy="72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Obdélník 3"/>
          <p:cNvSpPr/>
          <p:nvPr/>
        </p:nvSpPr>
        <p:spPr>
          <a:xfrm>
            <a:off x="-276179" y="1947015"/>
            <a:ext cx="54590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/>
            <a:r>
              <a:rPr lang="cs-CZ" i="1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Q</a:t>
            </a:r>
            <a:r>
              <a:rPr lang="cs-CZ" i="1" baseline="-25000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2p	</a:t>
            </a:r>
            <a:r>
              <a:rPr lang="cs-CZ" dirty="0">
                <a:latin typeface="Arial Narrow" panose="020B0606020202030204" pitchFamily="34" charset="0"/>
                <a:ea typeface="Times New Roman" panose="02020603050405020304" pitchFamily="18" charset="0"/>
              </a:rPr>
              <a:t>teplo dodané ohřívačem TV [kWh/den],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cs-CZ" i="1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Q</a:t>
            </a:r>
            <a:r>
              <a:rPr lang="cs-CZ" i="1" baseline="-25000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2t</a:t>
            </a:r>
            <a:r>
              <a:rPr lang="cs-CZ" dirty="0">
                <a:latin typeface="Arial Narrow" panose="020B0606020202030204" pitchFamily="34" charset="0"/>
                <a:ea typeface="Times New Roman" panose="02020603050405020304" pitchFamily="18" charset="0"/>
              </a:rPr>
              <a:t>	teplo pro ohřev vody [kWh/den],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cs-CZ" i="1" dirty="0">
                <a:latin typeface="Arial Narrow" panose="020B0606020202030204" pitchFamily="34" charset="0"/>
                <a:ea typeface="Times New Roman" panose="02020603050405020304" pitchFamily="18" charset="0"/>
              </a:rPr>
              <a:t>Q</a:t>
            </a:r>
            <a:r>
              <a:rPr lang="cs-CZ" i="1" baseline="-25000" dirty="0">
                <a:latin typeface="Arial Narrow" panose="020B0606020202030204" pitchFamily="34" charset="0"/>
                <a:ea typeface="Times New Roman" panose="02020603050405020304" pitchFamily="18" charset="0"/>
              </a:rPr>
              <a:t>2z</a:t>
            </a:r>
            <a:r>
              <a:rPr lang="cs-CZ" dirty="0">
                <a:latin typeface="Arial Narrow" panose="020B0606020202030204" pitchFamily="34" charset="0"/>
                <a:ea typeface="Times New Roman" panose="02020603050405020304" pitchFamily="18" charset="0"/>
              </a:rPr>
              <a:t>	teplo ztracené při ohřevu a distribuci TV [kWh/den],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cs-CZ" i="1" dirty="0">
                <a:latin typeface="Arial Narrow" panose="020B0606020202030204" pitchFamily="34" charset="0"/>
                <a:ea typeface="Times New Roman" panose="02020603050405020304" pitchFamily="18" charset="0"/>
              </a:rPr>
              <a:t>z	</a:t>
            </a:r>
            <a:r>
              <a:rPr lang="cs-CZ" dirty="0">
                <a:latin typeface="Arial Narrow" panose="020B0606020202030204" pitchFamily="34" charset="0"/>
                <a:ea typeface="Times New Roman" panose="02020603050405020304" pitchFamily="18" charset="0"/>
              </a:rPr>
              <a:t>poměrná ztráta tepla při ohřevu a distribuci TV [-],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cs-CZ" i="1" dirty="0">
                <a:latin typeface="Arial Narrow" panose="020B0606020202030204" pitchFamily="34" charset="0"/>
                <a:ea typeface="Times New Roman" panose="02020603050405020304" pitchFamily="18" charset="0"/>
              </a:rPr>
              <a:t>V</a:t>
            </a:r>
            <a:r>
              <a:rPr lang="cs-CZ" i="1" baseline="-25000" dirty="0">
                <a:latin typeface="Arial Narrow" panose="020B0606020202030204" pitchFamily="34" charset="0"/>
                <a:ea typeface="Times New Roman" panose="02020603050405020304" pitchFamily="18" charset="0"/>
              </a:rPr>
              <a:t>2p</a:t>
            </a:r>
            <a:r>
              <a:rPr lang="cs-CZ" dirty="0">
                <a:latin typeface="Arial Narrow" panose="020B0606020202030204" pitchFamily="34" charset="0"/>
                <a:ea typeface="Times New Roman" panose="02020603050405020304" pitchFamily="18" charset="0"/>
              </a:rPr>
              <a:t>	celková potřeba teplé vody [m</a:t>
            </a:r>
            <a:r>
              <a:rPr lang="cs-CZ" baseline="30000" dirty="0">
                <a:latin typeface="Arial Narrow" panose="020B0606020202030204" pitchFamily="34" charset="0"/>
                <a:ea typeface="Times New Roman" panose="02020603050405020304" pitchFamily="18" charset="0"/>
              </a:rPr>
              <a:t>3</a:t>
            </a:r>
            <a:r>
              <a:rPr lang="cs-CZ" dirty="0">
                <a:latin typeface="Arial Narrow" panose="020B0606020202030204" pitchFamily="34" charset="0"/>
                <a:ea typeface="Times New Roman" panose="02020603050405020304" pitchFamily="18" charset="0"/>
              </a:rPr>
              <a:t>/den],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cs-CZ" i="1" dirty="0">
                <a:latin typeface="Arial Narrow" panose="020B0606020202030204" pitchFamily="34" charset="0"/>
                <a:ea typeface="Times New Roman" panose="02020603050405020304" pitchFamily="18" charset="0"/>
              </a:rPr>
              <a:t>ρ</a:t>
            </a:r>
            <a:r>
              <a:rPr lang="cs-CZ" dirty="0">
                <a:latin typeface="Arial Narrow" panose="020B0606020202030204" pitchFamily="34" charset="0"/>
                <a:ea typeface="Times New Roman" panose="02020603050405020304" pitchFamily="18" charset="0"/>
              </a:rPr>
              <a:t>	hustota vody při střední teplotě zásobníku [kg/m</a:t>
            </a:r>
            <a:r>
              <a:rPr lang="cs-CZ" baseline="30000" dirty="0">
                <a:latin typeface="Arial Narrow" panose="020B0606020202030204" pitchFamily="34" charset="0"/>
                <a:ea typeface="Times New Roman" panose="02020603050405020304" pitchFamily="18" charset="0"/>
              </a:rPr>
              <a:t>3</a:t>
            </a:r>
            <a:r>
              <a:rPr lang="cs-CZ" dirty="0">
                <a:latin typeface="Arial Narrow" panose="020B0606020202030204" pitchFamily="34" charset="0"/>
                <a:ea typeface="Times New Roman" panose="02020603050405020304" pitchFamily="18" charset="0"/>
              </a:rPr>
              <a:t>],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cs-CZ" i="1" dirty="0">
                <a:latin typeface="Arial Narrow" panose="020B0606020202030204" pitchFamily="34" charset="0"/>
                <a:ea typeface="Times New Roman" panose="02020603050405020304" pitchFamily="18" charset="0"/>
              </a:rPr>
              <a:t>c</a:t>
            </a:r>
            <a:r>
              <a:rPr lang="cs-CZ" dirty="0">
                <a:latin typeface="Arial Narrow" panose="020B0606020202030204" pitchFamily="34" charset="0"/>
                <a:ea typeface="Times New Roman" panose="02020603050405020304" pitchFamily="18" charset="0"/>
              </a:rPr>
              <a:t>	měrná tepelná kapacita vody [J/(</a:t>
            </a:r>
            <a:r>
              <a:rPr lang="cs-CZ" dirty="0" err="1">
                <a:latin typeface="Arial Narrow" panose="020B0606020202030204" pitchFamily="34" charset="0"/>
                <a:ea typeface="Times New Roman" panose="02020603050405020304" pitchFamily="18" charset="0"/>
              </a:rPr>
              <a:t>kg·K</a:t>
            </a:r>
            <a:r>
              <a:rPr lang="cs-CZ" dirty="0">
                <a:latin typeface="Arial Narrow" panose="020B0606020202030204" pitchFamily="34" charset="0"/>
                <a:ea typeface="Times New Roman" panose="02020603050405020304" pitchFamily="18" charset="0"/>
              </a:rPr>
              <a:t>)],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cs-CZ" i="1" dirty="0">
                <a:latin typeface="Arial Narrow" panose="020B0606020202030204" pitchFamily="34" charset="0"/>
                <a:ea typeface="Times New Roman" panose="02020603050405020304" pitchFamily="18" charset="0"/>
              </a:rPr>
              <a:t>t</a:t>
            </a:r>
            <a:r>
              <a:rPr lang="cs-CZ" i="1" baseline="-25000" dirty="0">
                <a:latin typeface="Arial Narrow" panose="020B0606020202030204" pitchFamily="34" charset="0"/>
                <a:ea typeface="Times New Roman" panose="02020603050405020304" pitchFamily="18" charset="0"/>
              </a:rPr>
              <a:t>1</a:t>
            </a:r>
            <a:r>
              <a:rPr lang="cs-CZ" dirty="0">
                <a:latin typeface="Arial Narrow" panose="020B0606020202030204" pitchFamily="34" charset="0"/>
                <a:ea typeface="Times New Roman" panose="02020603050405020304" pitchFamily="18" charset="0"/>
              </a:rPr>
              <a:t>	teplota studené vody [°C],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cs-CZ" i="1" dirty="0">
                <a:latin typeface="Arial Narrow" panose="020B0606020202030204" pitchFamily="34" charset="0"/>
                <a:ea typeface="Times New Roman" panose="02020603050405020304" pitchFamily="18" charset="0"/>
              </a:rPr>
              <a:t>t</a:t>
            </a:r>
            <a:r>
              <a:rPr lang="cs-CZ" i="1" baseline="-25000" dirty="0">
                <a:latin typeface="Arial Narrow" panose="020B0606020202030204" pitchFamily="34" charset="0"/>
                <a:ea typeface="Times New Roman" panose="02020603050405020304" pitchFamily="18" charset="0"/>
              </a:rPr>
              <a:t>2</a:t>
            </a:r>
            <a:r>
              <a:rPr lang="cs-CZ" dirty="0">
                <a:latin typeface="Arial Narrow" panose="020B0606020202030204" pitchFamily="34" charset="0"/>
                <a:ea typeface="Times New Roman" panose="02020603050405020304" pitchFamily="18" charset="0"/>
              </a:rPr>
              <a:t>	teplota teplé vody [°C].</a:t>
            </a:r>
            <a:endParaRPr lang="cs-CZ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10" name="Tabulk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597809"/>
              </p:ext>
            </p:extLst>
          </p:nvPr>
        </p:nvGraphicFramePr>
        <p:xfrm>
          <a:off x="2925528" y="4006781"/>
          <a:ext cx="6120000" cy="26751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0000"/>
                <a:gridCol w="2232000"/>
                <a:gridCol w="1728000"/>
              </a:tblGrid>
              <a:tr h="43482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Druh budovy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i="1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cs-CZ" sz="1400" i="1" baseline="-250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2p</a:t>
                      </a: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[m</a:t>
                      </a:r>
                      <a:r>
                        <a:rPr lang="cs-CZ" sz="1400" baseline="300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/měrná </a:t>
                      </a:r>
                      <a:r>
                        <a:rPr lang="cs-CZ" sz="1400" dirty="0" err="1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jednotka∙den</a:t>
                      </a: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]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Měrná jednotka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Rodinný dům</a:t>
                      </a:r>
                      <a:endParaRPr lang="cs-CZ" sz="14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0,04 až 0,05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Osoba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Bytový dům</a:t>
                      </a:r>
                      <a:endParaRPr lang="cs-CZ" sz="14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0,04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Osoba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b="0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Ubytovací zařízení</a:t>
                      </a:r>
                      <a:endParaRPr lang="cs-CZ" sz="1400" b="0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0,028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Lůžko</a:t>
                      </a:r>
                      <a:endParaRPr lang="cs-CZ" sz="1400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b="0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Restaurace</a:t>
                      </a:r>
                      <a:endParaRPr lang="cs-CZ" sz="1400" b="0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0,01 až 0,02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Jídlo</a:t>
                      </a:r>
                      <a:endParaRPr lang="cs-CZ" sz="1400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b="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Administrativní budova</a:t>
                      </a:r>
                      <a:endParaRPr lang="cs-CZ" sz="1400" b="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0,01 až 0,015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Osoba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b="0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Sportovní zařízení</a:t>
                      </a:r>
                      <a:endParaRPr lang="cs-CZ" sz="1400" b="0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0,1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Instalovaná sprcha</a:t>
                      </a:r>
                      <a:endParaRPr lang="cs-CZ" sz="1400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b="0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Průmyslový závod</a:t>
                      </a:r>
                      <a:endParaRPr lang="cs-CZ" sz="1400" b="0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0,03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cs typeface="Arial" panose="020B0604020202020204" pitchFamily="34" charset="0"/>
                        </a:rPr>
                        <a:t>Sprchová koupel</a:t>
                      </a:r>
                      <a:endParaRPr lang="cs-CZ" sz="1400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" name="Obdélník 12"/>
          <p:cNvSpPr/>
          <p:nvPr/>
        </p:nvSpPr>
        <p:spPr>
          <a:xfrm>
            <a:off x="6145064" y="2739770"/>
            <a:ext cx="2890787" cy="1341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30000"/>
              </a:spcBef>
              <a:tabLst>
                <a:tab pos="448020" algn="l"/>
              </a:tabLst>
            </a:pPr>
            <a:r>
              <a:rPr lang="cs-CZ" altLang="cs-CZ" sz="2400" b="1" u="sng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OBVYKLE !!!</a:t>
            </a:r>
          </a:p>
          <a:p>
            <a:pPr algn="r">
              <a:spcBef>
                <a:spcPct val="30000"/>
              </a:spcBef>
              <a:tabLst>
                <a:tab pos="448020" algn="l"/>
              </a:tabLst>
            </a:pPr>
            <a:r>
              <a:rPr lang="cs-CZ" altLang="cs-CZ" sz="2400" b="1" u="sng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1 Perioda = 24 hodin</a:t>
            </a:r>
            <a:endParaRPr lang="cs-CZ" altLang="cs-CZ" sz="2400" b="1" dirty="0">
              <a:latin typeface="Arial Narrow" panose="020B0606020202030204" pitchFamily="34" charset="0"/>
            </a:endParaRPr>
          </a:p>
          <a:p>
            <a:pPr marL="285750" indent="-285750" algn="r">
              <a:spcBef>
                <a:spcPct val="30000"/>
              </a:spcBef>
              <a:buFont typeface="Wingdings" panose="05000000000000000000" pitchFamily="2" charset="2"/>
              <a:buChar char="ü"/>
              <a:tabLst>
                <a:tab pos="448020" algn="l"/>
              </a:tabLst>
            </a:pPr>
            <a:endParaRPr lang="cs-CZ" altLang="cs-CZ" sz="2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14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13154" y="232103"/>
            <a:ext cx="88323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cs-CZ" altLang="cs-CZ" sz="2800" b="1" dirty="0" smtClean="0"/>
              <a:t>Potřeba tepla dodaného ohřívačem TV</a:t>
            </a:r>
            <a:endParaRPr lang="en-US" altLang="cs-CZ" sz="2800" b="1" dirty="0"/>
          </a:p>
        </p:txBody>
      </p:sp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0" y="1007368"/>
            <a:ext cx="9144000" cy="36000"/>
          </a:xfrm>
          <a:prstGeom prst="rect">
            <a:avLst/>
          </a:prstGeom>
          <a:solidFill>
            <a:srgbClr val="A60F22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en-GB" altLang="cs-CZ" sz="400">
              <a:latin typeface="Times New Roman" panose="02020603050405020304" pitchFamily="18" charset="0"/>
            </a:endParaRPr>
          </a:p>
        </p:txBody>
      </p:sp>
      <p:pic>
        <p:nvPicPr>
          <p:cNvPr id="11" name="Obrázek 10" descr="Logo_UTP_kompl_pop_03_2014.jpg"/>
          <p:cNvPicPr>
            <a:picLocks noChangeAspect="1"/>
          </p:cNvPicPr>
          <p:nvPr/>
        </p:nvPicPr>
        <p:blipFill rotWithShape="1">
          <a:blip r:embed="rId3" cstate="print"/>
          <a:srcRect b="28265"/>
          <a:stretch/>
        </p:blipFill>
        <p:spPr bwMode="auto">
          <a:xfrm>
            <a:off x="6588125" y="31417"/>
            <a:ext cx="2447726" cy="93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/>
          <p:nvPr/>
        </p:nvSpPr>
        <p:spPr>
          <a:xfrm>
            <a:off x="6145064" y="2292027"/>
            <a:ext cx="28907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30000"/>
              </a:spcBef>
              <a:tabLst>
                <a:tab pos="448020" algn="l"/>
              </a:tabLst>
            </a:pPr>
            <a:r>
              <a:rPr lang="cs-CZ" altLang="cs-CZ" sz="2400" b="1" u="sng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349,5 dne ???</a:t>
            </a:r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5144135"/>
              </p:ext>
            </p:extLst>
          </p:nvPr>
        </p:nvGraphicFramePr>
        <p:xfrm>
          <a:off x="378016" y="1565996"/>
          <a:ext cx="4251325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7" name="Equation" r:id="rId4" imgW="2527200" imgH="469800" progId="Equation.DSMT4">
                  <p:embed/>
                </p:oleObj>
              </mc:Choice>
              <mc:Fallback>
                <p:oleObj name="Equation" r:id="rId4" imgW="252720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016" y="1565996"/>
                        <a:ext cx="4251325" cy="784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Obdélník 9"/>
          <p:cNvSpPr/>
          <p:nvPr/>
        </p:nvSpPr>
        <p:spPr>
          <a:xfrm>
            <a:off x="431652" y="1165886"/>
            <a:ext cx="53285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  <a:tabLst>
                <a:tab pos="448020" algn="l"/>
              </a:tabLst>
            </a:pPr>
            <a:r>
              <a:rPr lang="cs-CZ" altLang="cs-CZ" sz="2000" b="1" u="sng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Možnost A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3707259" y="1218516"/>
            <a:ext cx="53285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30000"/>
              </a:spcBef>
              <a:tabLst>
                <a:tab pos="448020" algn="l"/>
              </a:tabLst>
            </a:pPr>
            <a:r>
              <a:rPr lang="cs-CZ" altLang="cs-CZ" sz="2000" b="1" u="sng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Možnost B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213154" y="2350221"/>
            <a:ext cx="57892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/>
            <a:r>
              <a:rPr lang="cs-CZ" i="1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d</a:t>
            </a:r>
            <a:r>
              <a:rPr lang="cs-CZ" i="1" baseline="-25000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	</a:t>
            </a:r>
            <a:r>
              <a:rPr lang="cs-CZ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počet dnů otopného období [den</a:t>
            </a:r>
            <a:r>
              <a:rPr lang="cs-CZ" dirty="0">
                <a:latin typeface="Arial Narrow" panose="020B0606020202030204" pitchFamily="34" charset="0"/>
                <a:ea typeface="Times New Roman" panose="02020603050405020304" pitchFamily="18" charset="0"/>
              </a:rPr>
              <a:t>],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cs-CZ" i="1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N	</a:t>
            </a:r>
            <a:r>
              <a:rPr lang="cs-CZ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počet pracovních dní soustavy TV (obvykle 365) </a:t>
            </a:r>
            <a:r>
              <a:rPr lang="en-US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[den]</a:t>
            </a:r>
            <a:endParaRPr lang="cs-CZ" i="1" dirty="0" smtClean="0"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cs-CZ" i="1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t</a:t>
            </a:r>
            <a:r>
              <a:rPr lang="cs-CZ" i="1" baseline="-25000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SV1</a:t>
            </a:r>
            <a:r>
              <a:rPr lang="cs-CZ" dirty="0">
                <a:latin typeface="Arial Narrow" panose="020B0606020202030204" pitchFamily="34" charset="0"/>
                <a:ea typeface="Times New Roman" panose="02020603050405020304" pitchFamily="18" charset="0"/>
              </a:rPr>
              <a:t>	</a:t>
            </a:r>
            <a:r>
              <a:rPr lang="cs-CZ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teplota studené vody v létě [°C],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cs-CZ" i="1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t</a:t>
            </a:r>
            <a:r>
              <a:rPr lang="cs-CZ" i="1" baseline="-25000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SV2</a:t>
            </a:r>
            <a:r>
              <a:rPr lang="cs-CZ" dirty="0">
                <a:latin typeface="Arial Narrow" panose="020B0606020202030204" pitchFamily="34" charset="0"/>
                <a:ea typeface="Times New Roman" panose="02020603050405020304" pitchFamily="18" charset="0"/>
              </a:rPr>
              <a:t>	</a:t>
            </a:r>
            <a:r>
              <a:rPr lang="cs-CZ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teplota studené vody v zimě [°C],</a:t>
            </a:r>
            <a:endParaRPr lang="cs-CZ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14" name="Obj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9334262"/>
              </p:ext>
            </p:extLst>
          </p:nvPr>
        </p:nvGraphicFramePr>
        <p:xfrm>
          <a:off x="7292928" y="1755988"/>
          <a:ext cx="1752600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8" name="Equation" r:id="rId6" imgW="1041120" imgH="241200" progId="Equation.DSMT4">
                  <p:embed/>
                </p:oleObj>
              </mc:Choice>
              <mc:Fallback>
                <p:oleObj name="Equation" r:id="rId6" imgW="10411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2928" y="1755988"/>
                        <a:ext cx="1752600" cy="403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Obdélník 14"/>
          <p:cNvSpPr/>
          <p:nvPr/>
        </p:nvSpPr>
        <p:spPr>
          <a:xfrm>
            <a:off x="3256234" y="2886506"/>
            <a:ext cx="57892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r"/>
            <a:r>
              <a:rPr lang="cs-CZ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25 % snížení potřeby TV v</a:t>
            </a:r>
          </a:p>
          <a:p>
            <a:pPr indent="450215" algn="r"/>
            <a:r>
              <a:rPr lang="cs-CZ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Červenci a Srpnu (tj. 62 dní)</a:t>
            </a:r>
            <a:endParaRPr lang="cs-CZ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23562" name="Picture 10" descr="Obr_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35" y="3610639"/>
            <a:ext cx="4975146" cy="3208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ál 1"/>
          <p:cNvSpPr/>
          <p:nvPr/>
        </p:nvSpPr>
        <p:spPr>
          <a:xfrm>
            <a:off x="1130831" y="4654657"/>
            <a:ext cx="611311" cy="63374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Ovál 15"/>
          <p:cNvSpPr/>
          <p:nvPr/>
        </p:nvSpPr>
        <p:spPr>
          <a:xfrm>
            <a:off x="2326656" y="5214716"/>
            <a:ext cx="611311" cy="63374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vál 16"/>
          <p:cNvSpPr/>
          <p:nvPr/>
        </p:nvSpPr>
        <p:spPr>
          <a:xfrm>
            <a:off x="3465146" y="5214715"/>
            <a:ext cx="611311" cy="63374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Ovál 17"/>
          <p:cNvSpPr/>
          <p:nvPr/>
        </p:nvSpPr>
        <p:spPr>
          <a:xfrm>
            <a:off x="4603636" y="5214714"/>
            <a:ext cx="611311" cy="63374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Obdélník 2"/>
          <p:cNvSpPr/>
          <p:nvPr/>
        </p:nvSpPr>
        <p:spPr>
          <a:xfrm>
            <a:off x="4796061" y="4533758"/>
            <a:ext cx="4572000" cy="166199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ctr"/>
            <a:r>
              <a:rPr lang="cs-CZ" b="1" u="sng" dirty="0">
                <a:latin typeface="Arial Narrow" panose="020B0606020202030204" pitchFamily="34" charset="0"/>
                <a:ea typeface="Times New Roman" panose="02020603050405020304" pitchFamily="18" charset="0"/>
              </a:rPr>
              <a:t>Př.: </a:t>
            </a:r>
            <a:r>
              <a:rPr lang="cs-CZ" b="1" i="1" u="sng" dirty="0">
                <a:latin typeface="Arial Narrow" panose="020B0606020202030204" pitchFamily="34" charset="0"/>
                <a:ea typeface="Times New Roman" panose="02020603050405020304" pitchFamily="18" charset="0"/>
              </a:rPr>
              <a:t>V</a:t>
            </a:r>
            <a:r>
              <a:rPr lang="cs-CZ" b="1" i="1" u="sng" baseline="-25000" dirty="0">
                <a:latin typeface="Arial Narrow" panose="020B0606020202030204" pitchFamily="34" charset="0"/>
                <a:ea typeface="Times New Roman" panose="02020603050405020304" pitchFamily="18" charset="0"/>
              </a:rPr>
              <a:t>2p</a:t>
            </a:r>
            <a:r>
              <a:rPr lang="cs-CZ" b="1" i="1" u="sng" dirty="0">
                <a:latin typeface="Arial Narrow" panose="020B0606020202030204" pitchFamily="34" charset="0"/>
                <a:ea typeface="Times New Roman" panose="02020603050405020304" pitchFamily="18" charset="0"/>
              </a:rPr>
              <a:t> = </a:t>
            </a:r>
            <a:r>
              <a:rPr lang="cs-CZ" b="1" u="sng" dirty="0">
                <a:latin typeface="Arial Narrow" panose="020B0606020202030204" pitchFamily="34" charset="0"/>
                <a:ea typeface="Times New Roman" panose="02020603050405020304" pitchFamily="18" charset="0"/>
              </a:rPr>
              <a:t>120 l/den</a:t>
            </a:r>
          </a:p>
          <a:p>
            <a:pPr indent="450215" algn="ctr"/>
            <a:endParaRPr lang="cs-CZ" sz="1000" dirty="0"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indent="450215" algn="ctr"/>
            <a:r>
              <a:rPr lang="cs-CZ" b="1" dirty="0">
                <a:solidFill>
                  <a:srgbClr val="FF0000"/>
                </a:solidFill>
                <a:latin typeface="Arial Narrow" panose="020B0606020202030204" pitchFamily="34" charset="0"/>
              </a:rPr>
              <a:t>2 680  kWh/rok</a:t>
            </a:r>
            <a:endParaRPr lang="cs-CZ" dirty="0">
              <a:solidFill>
                <a:srgbClr val="FF0000"/>
              </a:solidFill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indent="450215" algn="ctr"/>
            <a:r>
              <a:rPr lang="cs-CZ" b="1" dirty="0">
                <a:solidFill>
                  <a:srgbClr val="0070C0"/>
                </a:solidFill>
                <a:latin typeface="Arial Narrow" panose="020B0606020202030204" pitchFamily="34" charset="0"/>
              </a:rPr>
              <a:t>2 930 kWh/rok</a:t>
            </a:r>
          </a:p>
          <a:p>
            <a:pPr indent="450215" algn="ctr"/>
            <a:endParaRPr lang="cs-CZ" b="1" dirty="0" smtClean="0">
              <a:latin typeface="Arial Narrow" panose="020B0606020202030204" pitchFamily="34" charset="0"/>
              <a:ea typeface="Times New Roman" panose="02020603050405020304" pitchFamily="18" charset="0"/>
            </a:endParaRPr>
          </a:p>
          <a:p>
            <a:pPr indent="450215" algn="ctr"/>
            <a:r>
              <a:rPr lang="cs-CZ" b="1" u="sng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?Teplá </a:t>
            </a:r>
            <a:r>
              <a:rPr lang="cs-CZ" b="1" u="sng" dirty="0">
                <a:latin typeface="Arial Narrow" panose="020B0606020202030204" pitchFamily="34" charset="0"/>
                <a:ea typeface="Times New Roman" panose="02020603050405020304" pitchFamily="18" charset="0"/>
              </a:rPr>
              <a:t>voda a délka otopného období</a:t>
            </a:r>
            <a:r>
              <a:rPr lang="cs-CZ" b="1" u="sng" dirty="0" smtClean="0">
                <a:latin typeface="Arial Narrow" panose="020B0606020202030204" pitchFamily="34" charset="0"/>
                <a:ea typeface="Times New Roman" panose="02020603050405020304" pitchFamily="18" charset="0"/>
              </a:rPr>
              <a:t>?</a:t>
            </a:r>
            <a:endParaRPr lang="cs-CZ" u="sng" dirty="0"/>
          </a:p>
        </p:txBody>
      </p:sp>
    </p:spTree>
    <p:extLst>
      <p:ext uri="{BB962C8B-B14F-4D97-AF65-F5344CB8AC3E}">
        <p14:creationId xmlns:p14="http://schemas.microsoft.com/office/powerpoint/2010/main" val="1712576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2" grpId="0"/>
      <p:bldP spid="13" grpId="0"/>
      <p:bldP spid="15" grpId="0"/>
      <p:bldP spid="2" grpId="0" animBg="1"/>
      <p:bldP spid="16" grpId="0" animBg="1"/>
      <p:bldP spid="17" grpId="0" animBg="1"/>
      <p:bldP spid="18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0" y="1007368"/>
            <a:ext cx="9144000" cy="36000"/>
          </a:xfrm>
          <a:prstGeom prst="rect">
            <a:avLst/>
          </a:prstGeom>
          <a:solidFill>
            <a:srgbClr val="A60F22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en-GB" altLang="cs-CZ" sz="400">
              <a:latin typeface="Times New Roman" panose="02020603050405020304" pitchFamily="18" charset="0"/>
            </a:endParaRPr>
          </a:p>
        </p:txBody>
      </p:sp>
      <p:pic>
        <p:nvPicPr>
          <p:cNvPr id="11" name="Obrázek 10" descr="Logo_UTP_kompl_pop_03_2014.jpg"/>
          <p:cNvPicPr>
            <a:picLocks noChangeAspect="1"/>
          </p:cNvPicPr>
          <p:nvPr/>
        </p:nvPicPr>
        <p:blipFill rotWithShape="1">
          <a:blip r:embed="rId2" cstate="print"/>
          <a:srcRect b="28265"/>
          <a:stretch/>
        </p:blipFill>
        <p:spPr bwMode="auto">
          <a:xfrm>
            <a:off x="6588125" y="31417"/>
            <a:ext cx="2447726" cy="93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13154" y="232103"/>
            <a:ext cx="88323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cs-CZ" altLang="cs-CZ" sz="2800" b="1" dirty="0" smtClean="0"/>
              <a:t>Profil odběru TV – Bytové domy</a:t>
            </a:r>
            <a:endParaRPr lang="en-US" altLang="cs-CZ" sz="2800" b="1" dirty="0"/>
          </a:p>
        </p:txBody>
      </p:sp>
      <p:pic>
        <p:nvPicPr>
          <p:cNvPr id="24578" name="Picture 2" descr="Obr_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00" y="1947568"/>
            <a:ext cx="7229417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bdélník 1"/>
          <p:cNvSpPr/>
          <p:nvPr/>
        </p:nvSpPr>
        <p:spPr>
          <a:xfrm>
            <a:off x="2019716" y="1295413"/>
            <a:ext cx="50316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u="sng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Průměrný denní </a:t>
            </a:r>
            <a:r>
              <a:rPr lang="cs-CZ" sz="2000" u="sng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průběh </a:t>
            </a:r>
            <a:r>
              <a:rPr lang="cs-CZ" sz="2000" u="sng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odběru </a:t>
            </a:r>
            <a:r>
              <a:rPr lang="cs-CZ" sz="2000" u="sng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TV v bytovém </a:t>
            </a:r>
            <a:r>
              <a:rPr lang="cs-CZ" sz="2000" u="sng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domě</a:t>
            </a:r>
            <a:endParaRPr lang="cs-CZ" sz="2000" u="sng" dirty="0"/>
          </a:p>
        </p:txBody>
      </p:sp>
    </p:spTree>
    <p:extLst>
      <p:ext uri="{BB962C8B-B14F-4D97-AF65-F5344CB8AC3E}">
        <p14:creationId xmlns:p14="http://schemas.microsoft.com/office/powerpoint/2010/main" val="248247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0" y="1007368"/>
            <a:ext cx="9144000" cy="36000"/>
          </a:xfrm>
          <a:prstGeom prst="rect">
            <a:avLst/>
          </a:prstGeom>
          <a:solidFill>
            <a:srgbClr val="A60F22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en-GB" altLang="cs-CZ" sz="400">
              <a:latin typeface="Times New Roman" panose="02020603050405020304" pitchFamily="18" charset="0"/>
            </a:endParaRPr>
          </a:p>
        </p:txBody>
      </p:sp>
      <p:pic>
        <p:nvPicPr>
          <p:cNvPr id="11" name="Obrázek 10" descr="Logo_UTP_kompl_pop_03_2014.jpg"/>
          <p:cNvPicPr>
            <a:picLocks noChangeAspect="1"/>
          </p:cNvPicPr>
          <p:nvPr/>
        </p:nvPicPr>
        <p:blipFill rotWithShape="1">
          <a:blip r:embed="rId2" cstate="print"/>
          <a:srcRect b="28265"/>
          <a:stretch/>
        </p:blipFill>
        <p:spPr bwMode="auto">
          <a:xfrm>
            <a:off x="6588125" y="31417"/>
            <a:ext cx="2447726" cy="93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13154" y="232103"/>
            <a:ext cx="88323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cs-CZ" altLang="cs-CZ" sz="2800" b="1" dirty="0" smtClean="0"/>
              <a:t>Profil odběru TV – Bytové domy</a:t>
            </a:r>
            <a:endParaRPr lang="en-US" altLang="cs-CZ" sz="2800" b="1" dirty="0"/>
          </a:p>
        </p:txBody>
      </p:sp>
      <p:sp>
        <p:nvSpPr>
          <p:cNvPr id="2" name="Obdélník 1"/>
          <p:cNvSpPr/>
          <p:nvPr/>
        </p:nvSpPr>
        <p:spPr>
          <a:xfrm>
            <a:off x="2019716" y="1295413"/>
            <a:ext cx="52160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u="sng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Kumulativní denní </a:t>
            </a:r>
            <a:r>
              <a:rPr lang="cs-CZ" sz="2000" u="sng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průběh </a:t>
            </a:r>
            <a:r>
              <a:rPr lang="cs-CZ" sz="2000" u="sng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odběru </a:t>
            </a:r>
            <a:r>
              <a:rPr lang="cs-CZ" sz="2000" u="sng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TV v bytovém </a:t>
            </a:r>
            <a:r>
              <a:rPr lang="cs-CZ" sz="2000" u="sng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domě</a:t>
            </a:r>
            <a:endParaRPr lang="cs-CZ" sz="2000" u="sng" dirty="0"/>
          </a:p>
        </p:txBody>
      </p:sp>
      <p:pic>
        <p:nvPicPr>
          <p:cNvPr id="25602" name="Picture 2" descr="Obr_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00" y="1947600"/>
            <a:ext cx="7257656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807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0" y="1007368"/>
            <a:ext cx="9144000" cy="36000"/>
          </a:xfrm>
          <a:prstGeom prst="rect">
            <a:avLst/>
          </a:prstGeom>
          <a:solidFill>
            <a:srgbClr val="A60F22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en-GB" altLang="cs-CZ" sz="400">
              <a:latin typeface="Times New Roman" panose="02020603050405020304" pitchFamily="18" charset="0"/>
            </a:endParaRPr>
          </a:p>
        </p:txBody>
      </p:sp>
      <p:pic>
        <p:nvPicPr>
          <p:cNvPr id="11" name="Obrázek 10" descr="Logo_UTP_kompl_pop_03_2014.jpg"/>
          <p:cNvPicPr>
            <a:picLocks noChangeAspect="1"/>
          </p:cNvPicPr>
          <p:nvPr/>
        </p:nvPicPr>
        <p:blipFill rotWithShape="1">
          <a:blip r:embed="rId2" cstate="print"/>
          <a:srcRect b="28265"/>
          <a:stretch/>
        </p:blipFill>
        <p:spPr bwMode="auto">
          <a:xfrm>
            <a:off x="6588125" y="31417"/>
            <a:ext cx="2447726" cy="93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13154" y="232103"/>
            <a:ext cx="88323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cs-CZ" altLang="cs-CZ" sz="2800" b="1" dirty="0" smtClean="0"/>
              <a:t>Profil odběru TV – Bytové domy</a:t>
            </a:r>
            <a:endParaRPr lang="en-US" altLang="cs-CZ" sz="2800" b="1" dirty="0"/>
          </a:p>
        </p:txBody>
      </p:sp>
      <p:sp>
        <p:nvSpPr>
          <p:cNvPr id="2" name="Obdélník 1"/>
          <p:cNvSpPr/>
          <p:nvPr/>
        </p:nvSpPr>
        <p:spPr>
          <a:xfrm>
            <a:off x="5161269" y="1210241"/>
            <a:ext cx="387458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Arial Narrow" panose="020B0606020202030204" pitchFamily="34" charset="0"/>
              </a:rPr>
              <a:t>Methodology for the Assessment of the Hot Water Comfort of Factory Made Systems and Custom Built Systems </a:t>
            </a:r>
            <a:r>
              <a:rPr lang="en-US" sz="2000" i="1" dirty="0" smtClean="0">
                <a:latin typeface="Arial Narrow" panose="020B0606020202030204" pitchFamily="34" charset="0"/>
              </a:rPr>
              <a:t>(University of Stuttgart)</a:t>
            </a:r>
            <a:endParaRPr lang="cs-CZ" sz="2000" i="1" dirty="0" smtClean="0">
              <a:latin typeface="Arial Narrow" panose="020B0606020202030204" pitchFamily="34" charset="0"/>
            </a:endParaRPr>
          </a:p>
          <a:p>
            <a:pPr algn="ctr"/>
            <a:endParaRPr lang="cs-CZ" sz="2000" i="1" u="sng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000" b="1" dirty="0" smtClean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Přímá vazba na EN 13 203-2,</a:t>
            </a:r>
            <a:endParaRPr lang="en-US" sz="2000" b="1" dirty="0" smtClean="0">
              <a:solidFill>
                <a:srgbClr val="FF0000"/>
              </a:solidFill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cs-CZ" sz="2000" b="1" dirty="0" smtClean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Zátěžové profily odběru TV - </a:t>
            </a:r>
            <a:r>
              <a:rPr lang="cs-CZ" sz="2000" b="1" u="sng" dirty="0" err="1" smtClean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Ekodesign</a:t>
            </a:r>
            <a:r>
              <a:rPr lang="cs-CZ" sz="2000" b="1" dirty="0" smtClean="0">
                <a:solidFill>
                  <a:srgbClr val="FF0000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sz="2000" b="1" dirty="0">
              <a:solidFill>
                <a:srgbClr val="FF0000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53" y="1085536"/>
            <a:ext cx="4927918" cy="5478595"/>
          </a:xfrm>
          <a:prstGeom prst="rect">
            <a:avLst/>
          </a:prstGeom>
        </p:spPr>
      </p:pic>
      <p:pic>
        <p:nvPicPr>
          <p:cNvPr id="28693" name="Picture 21" descr="Ob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847" y="3764786"/>
            <a:ext cx="1495425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271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0" y="1007368"/>
            <a:ext cx="9144000" cy="36000"/>
          </a:xfrm>
          <a:prstGeom prst="rect">
            <a:avLst/>
          </a:prstGeom>
          <a:solidFill>
            <a:srgbClr val="A60F22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en-GB" altLang="cs-CZ" sz="400">
              <a:latin typeface="Times New Roman" panose="02020603050405020304" pitchFamily="18" charset="0"/>
            </a:endParaRPr>
          </a:p>
        </p:txBody>
      </p:sp>
      <p:pic>
        <p:nvPicPr>
          <p:cNvPr id="11" name="Obrázek 10" descr="Logo_UTP_kompl_pop_03_2014.jpg"/>
          <p:cNvPicPr>
            <a:picLocks noChangeAspect="1"/>
          </p:cNvPicPr>
          <p:nvPr/>
        </p:nvPicPr>
        <p:blipFill rotWithShape="1">
          <a:blip r:embed="rId2" cstate="print"/>
          <a:srcRect b="28265"/>
          <a:stretch/>
        </p:blipFill>
        <p:spPr bwMode="auto">
          <a:xfrm>
            <a:off x="6588125" y="31417"/>
            <a:ext cx="2447726" cy="93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13154" y="232103"/>
            <a:ext cx="88323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cs-CZ" altLang="cs-CZ" sz="2800" b="1" dirty="0" smtClean="0"/>
              <a:t>Profil odběru TV – Bytové domy</a:t>
            </a:r>
            <a:endParaRPr lang="en-US" altLang="cs-CZ" sz="2800" b="1" dirty="0"/>
          </a:p>
        </p:txBody>
      </p:sp>
      <p:pic>
        <p:nvPicPr>
          <p:cNvPr id="26625" name="Picture 1" descr="Ob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79" y="1085536"/>
            <a:ext cx="523875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bdélník 7"/>
          <p:cNvSpPr/>
          <p:nvPr/>
        </p:nvSpPr>
        <p:spPr>
          <a:xfrm>
            <a:off x="213155" y="5009556"/>
            <a:ext cx="37649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Kumulativní denní průběh odběru TV. </a:t>
            </a:r>
          </a:p>
          <a:p>
            <a:r>
              <a:rPr lang="cs-CZ" sz="2000" i="1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(výtah z Nařízení EU č. 811, 812, 813 a 814/2013)</a:t>
            </a:r>
            <a:endParaRPr lang="cs-CZ" sz="2000" i="1" dirty="0"/>
          </a:p>
        </p:txBody>
      </p:sp>
      <p:sp>
        <p:nvSpPr>
          <p:cNvPr id="10" name="Obdélník 9"/>
          <p:cNvSpPr/>
          <p:nvPr/>
        </p:nvSpPr>
        <p:spPr>
          <a:xfrm>
            <a:off x="5388529" y="1728888"/>
            <a:ext cx="36569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Denní průběh odběru TV profilů.</a:t>
            </a:r>
          </a:p>
          <a:p>
            <a:r>
              <a:rPr lang="cs-CZ" sz="2000" i="1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(výtah z Nařízení EU č. 811, 812, 813 a 814/2013)</a:t>
            </a:r>
            <a:endParaRPr lang="cs-CZ" sz="2000" i="1" dirty="0"/>
          </a:p>
        </p:txBody>
      </p:sp>
      <p:pic>
        <p:nvPicPr>
          <p:cNvPr id="26627" name="Picture 3" descr="Ob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66" y="1104586"/>
            <a:ext cx="5211763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6" name="Picture 2" descr="Ob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076" y="3472240"/>
            <a:ext cx="505777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786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0" y="1007368"/>
            <a:ext cx="9144000" cy="36000"/>
          </a:xfrm>
          <a:prstGeom prst="rect">
            <a:avLst/>
          </a:prstGeom>
          <a:solidFill>
            <a:srgbClr val="A60F22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en-GB" altLang="cs-CZ" sz="400">
              <a:latin typeface="Times New Roman" panose="02020603050405020304" pitchFamily="18" charset="0"/>
            </a:endParaRPr>
          </a:p>
        </p:txBody>
      </p:sp>
      <p:pic>
        <p:nvPicPr>
          <p:cNvPr id="11" name="Obrázek 10" descr="Logo_UTP_kompl_pop_03_2014.jpg"/>
          <p:cNvPicPr>
            <a:picLocks noChangeAspect="1"/>
          </p:cNvPicPr>
          <p:nvPr/>
        </p:nvPicPr>
        <p:blipFill rotWithShape="1">
          <a:blip r:embed="rId2" cstate="print"/>
          <a:srcRect b="28265"/>
          <a:stretch/>
        </p:blipFill>
        <p:spPr bwMode="auto">
          <a:xfrm>
            <a:off x="6588125" y="31417"/>
            <a:ext cx="2447726" cy="93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13154" y="232103"/>
            <a:ext cx="883237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algn="ctr"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cs-CZ" altLang="cs-CZ" sz="2800" b="1" dirty="0" smtClean="0"/>
              <a:t>Profil odběru TV – Bytové domy</a:t>
            </a:r>
            <a:endParaRPr lang="en-US" altLang="cs-CZ" sz="2800" b="1" dirty="0"/>
          </a:p>
        </p:txBody>
      </p:sp>
      <p:sp>
        <p:nvSpPr>
          <p:cNvPr id="2" name="Obdélník 1"/>
          <p:cNvSpPr/>
          <p:nvPr/>
        </p:nvSpPr>
        <p:spPr>
          <a:xfrm>
            <a:off x="2019716" y="1295413"/>
            <a:ext cx="46730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000" u="sng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Srovnání – reálné měření vs. profily 3XS až 4XL</a:t>
            </a:r>
            <a:endParaRPr lang="cs-CZ" sz="2000" u="sng" dirty="0"/>
          </a:p>
        </p:txBody>
      </p:sp>
      <p:pic>
        <p:nvPicPr>
          <p:cNvPr id="29698" name="Picture 2" descr="Ob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235" y="1947568"/>
            <a:ext cx="7281529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0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</TotalTime>
  <Words>391</Words>
  <Application>Microsoft Office PowerPoint</Application>
  <PresentationFormat>Předvádění na obrazovce (4:3)</PresentationFormat>
  <Paragraphs>111</Paragraphs>
  <Slides>13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5" baseType="lpstr">
      <vt:lpstr>Motiv Office</vt:lpstr>
      <vt:lpstr>Equation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Vavrirom</dc:creator>
  <cp:lastModifiedBy>U12116</cp:lastModifiedBy>
  <cp:revision>50</cp:revision>
  <dcterms:created xsi:type="dcterms:W3CDTF">2015-10-20T06:24:02Z</dcterms:created>
  <dcterms:modified xsi:type="dcterms:W3CDTF">2016-10-12T07:31:43Z</dcterms:modified>
</cp:coreProperties>
</file>