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87" r:id="rId3"/>
    <p:sldId id="288" r:id="rId4"/>
    <p:sldId id="302" r:id="rId5"/>
    <p:sldId id="303" r:id="rId6"/>
    <p:sldId id="304" r:id="rId7"/>
    <p:sldId id="305" r:id="rId8"/>
    <p:sldId id="272" r:id="rId9"/>
    <p:sldId id="273" r:id="rId10"/>
    <p:sldId id="294" r:id="rId11"/>
    <p:sldId id="293" r:id="rId12"/>
    <p:sldId id="296" r:id="rId13"/>
    <p:sldId id="295" r:id="rId14"/>
    <p:sldId id="278" r:id="rId15"/>
    <p:sldId id="297" r:id="rId16"/>
    <p:sldId id="298" r:id="rId17"/>
    <p:sldId id="299" r:id="rId18"/>
    <p:sldId id="307" r:id="rId19"/>
    <p:sldId id="308" r:id="rId20"/>
    <p:sldId id="310" r:id="rId21"/>
    <p:sldId id="300" r:id="rId22"/>
    <p:sldId id="283" r:id="rId23"/>
    <p:sldId id="312" r:id="rId24"/>
    <p:sldId id="313" r:id="rId25"/>
    <p:sldId id="289" r:id="rId26"/>
    <p:sldId id="265" r:id="rId27"/>
    <p:sldId id="266" r:id="rId28"/>
    <p:sldId id="269" r:id="rId29"/>
    <p:sldId id="314" r:id="rId3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9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defRPr>
            </a:lvl1pPr>
          </a:lstStyle>
          <a:p>
            <a:pPr lvl="0"/>
            <a:fld id="{5EB37DF4-F99E-4678-AD08-AB252777343F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Zástupný symbol pro poznámky 4"/>
          <p:cNvSpPr txBox="1"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cs typeface="Arial"/>
              </a:defRPr>
            </a:lvl1pPr>
          </a:lstStyle>
          <a:p>
            <a:pPr lvl="0"/>
            <a:fld id="{E3330F1D-8139-4F46-BC5D-DE158D09E09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2059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cs-CZ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cs-CZ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cs-CZ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cs-CZ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cs-CZ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cs-CZ"/>
              <a:t>Dle provozně montážního předpisu musí dosahovat minimální průtok čerpadlem typu NB/NBE alespoň 10% hodnoty jmenovitého (štítkového) průtoku – viz níže.</a:t>
            </a:r>
          </a:p>
          <a:p>
            <a:pPr lvl="0"/>
            <a:r>
              <a:rPr lang="cs-CZ"/>
              <a:t>Dále Vám pro variantu frekvenčně řízeného motoru posílám křivku s minimálními průtoky pro jednotlivé otáčkové stupně.</a:t>
            </a:r>
          </a:p>
          <a:p>
            <a:pPr lvl="0"/>
            <a:r>
              <a:rPr lang="cs-CZ"/>
              <a:t> </a:t>
            </a:r>
          </a:p>
          <a:p>
            <a:pPr lvl="0"/>
            <a:r>
              <a:rPr lang="cs-CZ"/>
              <a:t>Dle specifikací čerpadla je jmenovitý průtok 64,2 m3/h, tedy minimální průtok při jmenovitém výkonu je 6,42 m3/h.</a:t>
            </a:r>
          </a:p>
          <a:p>
            <a:pPr lvl="0"/>
            <a:endParaRPr lang="cs-CZ"/>
          </a:p>
        </p:txBody>
      </p:sp>
      <p:sp>
        <p:nvSpPr>
          <p:cNvPr id="4" name="Zástupný symbol pro číslo snímku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CF03B10-C602-4910-A755-3BB7319571AB}" type="slidenum">
              <a:t>10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5338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77133DF-EE2D-4D28-A0D4-E23EC1B40A9F}" type="slidenum">
              <a:t>13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5904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490061F-9073-4EC7-9D39-FDBCE043A2D7}" type="slidenum">
              <a:t>23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4099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D38A0E5-0514-4755-8F21-84B7312D92F1}" type="slidenum">
              <a:t>24</a:t>
            </a:fld>
            <a:endParaRPr lang="cs-CZ" sz="1200" b="0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5008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7"/>
          <p:cNvSpPr txBox="1">
            <a:spLocks noGrp="1"/>
          </p:cNvSpPr>
          <p:nvPr>
            <p:ph type="ctrTitle"/>
          </p:nvPr>
        </p:nvSpPr>
        <p:spPr>
          <a:xfrm>
            <a:off x="422032" y="1371600"/>
            <a:ext cx="8229600" cy="1828800"/>
          </a:xfrm>
        </p:spPr>
        <p:txBody>
          <a:bodyPr lIns="45720" tIns="0" rIns="45720" bIns="0" anchor="b"/>
          <a:lstStyle>
            <a:lvl1pPr>
              <a:defRPr sz="4800" cap="all">
                <a:effectLst>
                  <a:outerShdw blurRad="152400" dist="199999" dir="2700000">
                    <a:srgbClr val="000000"/>
                  </a:outerShdw>
                </a:effectLst>
              </a:defRPr>
            </a:lvl1pPr>
          </a:lstStyle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Podnadpis 8"/>
          <p:cNvSpPr txBox="1"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3"/>
          </a:xfrm>
        </p:spPr>
        <p:txBody>
          <a:bodyPr anchorCtr="1"/>
          <a:lstStyle>
            <a:lvl1pPr marL="0" indent="0" algn="ctr">
              <a:buNone/>
              <a:defRPr/>
            </a:lvl1pPr>
          </a:lstStyle>
          <a:p>
            <a:pPr lvl="0"/>
            <a:r>
              <a:rPr lang="cs-CZ"/>
              <a:t>Klepnutím lze upravit styl předlohy podnadpisů.</a:t>
            </a:r>
            <a:endParaRPr lang="en-US"/>
          </a:p>
        </p:txBody>
      </p:sp>
      <p:sp>
        <p:nvSpPr>
          <p:cNvPr id="4" name="Zástupný symbol pro datum 1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2D2DF40-9F7B-4BF3-834E-B8E1A346CFA3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5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22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07C0C42-8C1B-4BED-BA37-FE0CC9F2BBC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727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1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5454166-3E25-4B80-9645-45185CC44AF8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5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22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89B6B94-E884-46EE-A775-5BAB2EB7734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5404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 txBox="1"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9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40"/>
            <a:ext cx="6019796" cy="585152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1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210AB19-B77B-4DC4-9822-E99484A22033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5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22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F8EA5CF-6FAF-4FEA-9F64-030A52621EE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3015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1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443A917-9607-4729-9AF1-A0B1C4640A64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5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22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196A8A-195E-40CD-A667-DE6461EFB839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987046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1600200" y="609603"/>
            <a:ext cx="7086600" cy="1828800"/>
          </a:xfrm>
        </p:spPr>
        <p:txBody>
          <a:bodyPr bIns="0" anchor="b" anchorCtr="0"/>
          <a:lstStyle>
            <a:lvl1pPr algn="l">
              <a:defRPr sz="4800">
                <a:solidFill>
                  <a:srgbClr val="DCC679"/>
                </a:solidFill>
              </a:defRPr>
            </a:lvl1pPr>
          </a:lstStyle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 txBox="1"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0"/>
          </a:xfrm>
        </p:spPr>
        <p:txBody>
          <a:bodyPr/>
          <a:lstStyle>
            <a:lvl1pPr marL="73152" indent="0">
              <a:spcBef>
                <a:spcPts val="500"/>
              </a:spcBef>
              <a:buNone/>
              <a:defRPr sz="2000"/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64955B3-032E-4DC8-A82D-131BF0E3A590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5" name="Zástupný symbol pro zápatí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378BA83-D0CF-469A-83BE-A5D874A48B3D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6214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spcBef>
                <a:spcPts val="600"/>
              </a:spcBef>
              <a:defRPr sz="2600"/>
            </a:lvl1pPr>
            <a:lvl2pPr>
              <a:defRPr/>
            </a:lvl2pPr>
            <a:lvl3pPr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spcBef>
                <a:spcPts val="600"/>
              </a:spcBef>
              <a:defRPr sz="2600"/>
            </a:lvl1pPr>
            <a:lvl2pPr>
              <a:defRPr/>
            </a:lvl2pPr>
            <a:lvl3pPr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1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204486D-23FC-45AF-B805-40AC26476955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6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22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962E69-CBC9-450F-8A0E-92FC3D4FC8C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8924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750886"/>
          </a:xfrm>
        </p:spPr>
        <p:txBody>
          <a:bodyPr anchor="ctr"/>
          <a:lstStyle>
            <a:lvl1pPr marL="0" indent="0">
              <a:spcBef>
                <a:spcPts val="600"/>
              </a:spcBef>
              <a:buNone/>
              <a:defRPr sz="2400" cap="all"/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text 3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750886"/>
          </a:xfrm>
        </p:spPr>
        <p:txBody>
          <a:bodyPr anchor="ctr"/>
          <a:lstStyle>
            <a:lvl1pPr marL="0" indent="0">
              <a:spcBef>
                <a:spcPts val="600"/>
              </a:spcBef>
              <a:buNone/>
              <a:defRPr sz="2400" cap="all"/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obsah 4"/>
          <p:cNvSpPr txBox="1">
            <a:spLocks noGrp="1"/>
          </p:cNvSpPr>
          <p:nvPr>
            <p:ph idx="2"/>
          </p:nvPr>
        </p:nvSpPr>
        <p:spPr>
          <a:xfrm>
            <a:off x="457200" y="2362196"/>
            <a:ext cx="4040184" cy="3763963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Zástupný symbol pro obsah 5"/>
          <p:cNvSpPr txBox="1">
            <a:spLocks noGrp="1"/>
          </p:cNvSpPr>
          <p:nvPr>
            <p:ph idx="4"/>
          </p:nvPr>
        </p:nvSpPr>
        <p:spPr>
          <a:xfrm>
            <a:off x="4645023" y="2362196"/>
            <a:ext cx="4041776" cy="3763963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1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D6BA001-F8B8-40A9-BF3C-1BA54E909378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8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9" name="Zástupný symbol pro číslo snímku 22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D514B0E-E930-41CB-979B-5CCB8A82637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6279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1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F3E6AAF-27F3-40BB-8F19-B25823518A4A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4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5" name="Zástupný symbol pro číslo snímku 22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8035A7C-E9E1-402E-AAA2-86F0EA745BF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9973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6688F00-9301-486A-B52E-B97A6BDA0136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3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22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435717C-B629-4C0A-9CAB-378498B5D88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3556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 anchorCtr="0"/>
          <a:lstStyle>
            <a:lvl1pPr algn="l">
              <a:defRPr sz="2200" b="0">
                <a:solidFill>
                  <a:srgbClr val="F4DB8C"/>
                </a:solidFill>
              </a:defRPr>
            </a:lvl1pPr>
          </a:lstStyle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 txBox="1">
            <a:spLocks noGrp="1"/>
          </p:cNvSpPr>
          <p:nvPr>
            <p:ph type="body" idx="2"/>
          </p:nvPr>
        </p:nvSpPr>
        <p:spPr>
          <a:xfrm>
            <a:off x="457200" y="1524003"/>
            <a:ext cx="3008311" cy="4602166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spcBef>
                <a:spcPts val="600"/>
              </a:spcBef>
              <a:defRPr sz="26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1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9588233-2651-4875-9725-6C2DC6E9000C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6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22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BEC17E9-6843-4834-A70F-B1F95E0A57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3037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1828800" y="609603"/>
            <a:ext cx="5486400" cy="522286"/>
          </a:xfrm>
        </p:spPr>
        <p:txBody>
          <a:bodyPr lIns="45720" rIns="45720" bIns="0" anchor="b"/>
          <a:lstStyle>
            <a:lvl1pPr>
              <a:defRPr sz="2000"/>
            </a:lvl1pPr>
          </a:lstStyle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 txBox="1">
            <a:spLocks noGrp="1"/>
          </p:cNvSpPr>
          <p:nvPr>
            <p:ph type="pic" idx="1"/>
          </p:nvPr>
        </p:nvSpPr>
        <p:spPr>
          <a:xfrm>
            <a:off x="1828800" y="1831972"/>
            <a:ext cx="5486400" cy="3962396"/>
          </a:xfrm>
          <a:solidFill>
            <a:srgbClr val="69676D"/>
          </a:solidFill>
          <a:ln w="44448">
            <a:solidFill>
              <a:srgbClr val="FFFFFF"/>
            </a:solidFill>
            <a:prstDash val="solid"/>
            <a:miter/>
          </a:ln>
          <a:effectLst>
            <a:outerShdw dist="228603" dir="2700000" algn="tl">
              <a:srgbClr val="000000">
                <a:alpha val="25000"/>
              </a:srgbClr>
            </a:outerShdw>
          </a:effectLst>
        </p:spPr>
        <p:txBody>
          <a:bodyPr/>
          <a:lstStyle>
            <a:lvl1pPr indent="0">
              <a:spcBef>
                <a:spcPts val="800"/>
              </a:spcBef>
              <a:buNone/>
              <a:defRPr sz="3200"/>
            </a:lvl1pPr>
          </a:lstStyle>
          <a:p>
            <a:pPr lvl="0"/>
            <a:r>
              <a:rPr lang="cs-CZ"/>
              <a:t>Klepnutím na ikonu přidáte obrázek.</a:t>
            </a:r>
            <a:endParaRPr lang="en-US"/>
          </a:p>
        </p:txBody>
      </p:sp>
      <p:sp>
        <p:nvSpPr>
          <p:cNvPr id="4" name="Zástupný symbol pro text 3"/>
          <p:cNvSpPr txBox="1">
            <a:spLocks noGrp="1"/>
          </p:cNvSpPr>
          <p:nvPr>
            <p:ph type="body" idx="2"/>
          </p:nvPr>
        </p:nvSpPr>
        <p:spPr>
          <a:xfrm>
            <a:off x="1828800" y="1166783"/>
            <a:ext cx="5486400" cy="530352"/>
          </a:xfrm>
        </p:spPr>
        <p:txBody>
          <a:bodyPr lIns="45720" rIns="45720" anchorCtr="1"/>
          <a:lstStyle>
            <a:lvl1pPr marL="0" indent="0" algn="ctr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1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5EA152C-BDB1-482E-86B5-13088AD0128B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6" name="Zástupný symbol pro zápatí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22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0DDC3B2-ABC4-469F-954D-78881481B5B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446922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2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3" name="Zástupný symbol pro text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7085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13"/>
          <p:cNvSpPr txBox="1">
            <a:spLocks noGrp="1"/>
          </p:cNvSpPr>
          <p:nvPr>
            <p:ph type="dt" sz="half" idx="2"/>
          </p:nvPr>
        </p:nvSpPr>
        <p:spPr>
          <a:xfrm>
            <a:off x="457200" y="6416673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BCBCBC"/>
                </a:solidFill>
                <a:uFillTx/>
                <a:latin typeface="Arial"/>
                <a:cs typeface="Arial"/>
              </a:defRPr>
            </a:lvl1pPr>
          </a:lstStyle>
          <a:p>
            <a:pPr lvl="0"/>
            <a:fld id="{9B984266-3985-4E4F-A773-242CC675FFA5}" type="datetime1">
              <a:rPr lang="cs-CZ"/>
              <a:pPr lvl="0"/>
              <a:t>11. 10. 2016</a:t>
            </a:fld>
            <a:endParaRPr lang="cs-CZ"/>
          </a:p>
        </p:txBody>
      </p:sp>
      <p:sp>
        <p:nvSpPr>
          <p:cNvPr id="5" name="Zástupný symbol pro zápatí 2"/>
          <p:cNvSpPr txBox="1">
            <a:spLocks noGrp="1"/>
          </p:cNvSpPr>
          <p:nvPr>
            <p:ph type="ftr" sz="quarter" idx="3"/>
          </p:nvPr>
        </p:nvSpPr>
        <p:spPr>
          <a:xfrm>
            <a:off x="3124203" y="6416673"/>
            <a:ext cx="2895603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BCBCBC"/>
                </a:solidFill>
                <a:uFillTx/>
                <a:latin typeface="Arial"/>
                <a:cs typeface="Arial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číslo snímku 22"/>
          <p:cNvSpPr txBox="1">
            <a:spLocks noGrp="1"/>
          </p:cNvSpPr>
          <p:nvPr>
            <p:ph type="sldNum" sz="quarter" idx="4"/>
          </p:nvPr>
        </p:nvSpPr>
        <p:spPr>
          <a:xfrm>
            <a:off x="7924803" y="6416673"/>
            <a:ext cx="7619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45720" rIns="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cs-CZ" sz="1200" b="0" i="0" u="none" strike="noStrike" kern="1200" cap="none" spc="0" baseline="0">
                <a:solidFill>
                  <a:srgbClr val="BCBCBC"/>
                </a:solidFill>
                <a:uFillTx/>
                <a:latin typeface="Arial"/>
                <a:cs typeface="Arial"/>
              </a:defRPr>
            </a:lvl1pPr>
          </a:lstStyle>
          <a:p>
            <a:pPr lvl="0"/>
            <a:fld id="{43ADFB1D-E4D1-44F5-8955-FC8BB99D7D07}" type="slidenum"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cs-CZ" sz="4100" b="1" i="0" u="none" strike="noStrike" kern="1200" cap="none" spc="0" baseline="0">
          <a:solidFill>
            <a:srgbClr val="000000"/>
          </a:solidFill>
          <a:effectLst>
            <a:outerShdw blurRad="152400" dist="101603" dir="2700000">
              <a:srgbClr val="000000"/>
            </a:outerShdw>
          </a:effectLst>
          <a:uFillTx/>
          <a:latin typeface="Lucida Sans"/>
        </a:defRPr>
      </a:lvl1pPr>
    </p:titleStyle>
    <p:bodyStyle>
      <a:lvl1pPr marL="547689" marR="0" lvl="0" indent="-411159" algn="l" defTabSz="914400" rtl="0" fontAlgn="auto" hangingPunct="0">
        <a:lnSpc>
          <a:spcPct val="100000"/>
        </a:lnSpc>
        <a:spcBef>
          <a:spcPts val="700"/>
        </a:spcBef>
        <a:spcAft>
          <a:spcPts val="0"/>
        </a:spcAft>
        <a:buClr>
          <a:srgbClr val="F9F9F9"/>
        </a:buClr>
        <a:buSzPct val="65000"/>
        <a:buFont typeface="Wingdings 2" pitchFamily="18"/>
        <a:buChar char=""/>
        <a:tabLst/>
        <a:defRPr lang="cs-CZ" sz="2800" b="0" i="0" u="none" strike="noStrike" kern="1200" cap="none" spc="0" baseline="0">
          <a:solidFill>
            <a:srgbClr val="FFFFFF"/>
          </a:solidFill>
          <a:uFillTx/>
          <a:latin typeface="Book Antiqua"/>
        </a:defRPr>
      </a:lvl1pPr>
      <a:lvl2pPr marL="868359" marR="0" lvl="1" indent="-282577" algn="l" defTabSz="914400" rtl="0" fontAlgn="auto" hangingPunct="0">
        <a:lnSpc>
          <a:spcPct val="100000"/>
        </a:lnSpc>
        <a:spcBef>
          <a:spcPts val="600"/>
        </a:spcBef>
        <a:spcAft>
          <a:spcPts val="0"/>
        </a:spcAft>
        <a:buClr>
          <a:srgbClr val="FFFFFF"/>
        </a:buClr>
        <a:buSzPct val="80000"/>
        <a:buFont typeface="Wingdings 2" pitchFamily="18"/>
        <a:buChar char=""/>
        <a:tabLst/>
        <a:defRPr lang="cs-CZ" sz="2400" b="0" i="0" u="none" strike="noStrike" kern="1200" cap="none" spc="0" baseline="0">
          <a:solidFill>
            <a:srgbClr val="FFFFFF"/>
          </a:solidFill>
          <a:uFillTx/>
          <a:latin typeface="Book Antiqua"/>
        </a:defRPr>
      </a:lvl2pPr>
      <a:lvl3pPr marL="1133471" marR="0" lvl="2" indent="-228600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Clr>
          <a:srgbClr val="FFFFFF"/>
        </a:buClr>
        <a:buSzPct val="95000"/>
        <a:buFont typeface="Wingdings" pitchFamily="2"/>
        <a:buChar char=""/>
        <a:tabLst/>
        <a:defRPr lang="cs-CZ" sz="2200" b="0" i="0" u="none" strike="noStrike" kern="1200" cap="none" spc="0" baseline="0">
          <a:solidFill>
            <a:srgbClr val="FFFFFF"/>
          </a:solidFill>
          <a:uFillTx/>
          <a:latin typeface="Book Antiqua"/>
        </a:defRPr>
      </a:lvl3pPr>
      <a:lvl4pPr marL="1352553" marR="0" lvl="3" indent="-182559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Clr>
          <a:srgbClr val="FFFFFF"/>
        </a:buClr>
        <a:buSzPct val="100000"/>
        <a:buFont typeface="Wingdings 3" pitchFamily="18"/>
        <a:buChar char=""/>
        <a:tabLst/>
        <a:defRPr lang="cs-CZ" sz="2000" b="0" i="0" u="none" strike="noStrike" kern="1200" cap="none" spc="0" baseline="0">
          <a:solidFill>
            <a:srgbClr val="FFFFFF"/>
          </a:solidFill>
          <a:uFillTx/>
          <a:latin typeface="Book Antiqua"/>
        </a:defRPr>
      </a:lvl4pPr>
      <a:lvl5pPr marL="1544641" marR="0" lvl="4" indent="-182559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Clr>
          <a:srgbClr val="FFFFFF"/>
        </a:buClr>
        <a:buSzPct val="100000"/>
        <a:buFont typeface="Wingdings 2" pitchFamily="18"/>
        <a:buChar char=""/>
        <a:tabLst/>
        <a:defRPr lang="cs-CZ" sz="2000" b="0" i="0" u="none" strike="noStrike" kern="1200" cap="none" spc="0" baseline="0">
          <a:solidFill>
            <a:srgbClr val="FFFFFF"/>
          </a:solidFill>
          <a:uFillTx/>
          <a:latin typeface="Book Antiqua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85775" y="2447925"/>
            <a:ext cx="8229600" cy="2305049"/>
          </a:xfrm>
        </p:spPr>
        <p:txBody>
          <a:bodyPr>
            <a:normAutofit/>
          </a:bodyPr>
          <a:lstStyle/>
          <a:p>
            <a:pPr lvl="0"/>
            <a:r>
              <a:rPr lang="cs-CZ" sz="4000" dirty="0"/>
              <a:t>PROBLÉMY S REGULACÍ VÝSTUPNÍ TEPLOTY TOPNÉ VODY Z VÝMĚNÍKOVÉ STANICE</a:t>
            </a:r>
            <a:endParaRPr lang="cs-CZ" sz="37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57200" y="469901"/>
            <a:ext cx="8229600" cy="947739"/>
          </a:xfrm>
        </p:spPr>
        <p:txBody>
          <a:bodyPr/>
          <a:lstStyle/>
          <a:p>
            <a:pPr lvl="0"/>
            <a:r>
              <a:rPr lang="cs-CZ" sz="1800"/>
              <a:t>MINIMÁLNÍ PRŮTOK ČERPADLEM NBE 65-200-129 </a:t>
            </a:r>
            <a:br>
              <a:rPr lang="cs-CZ" sz="1800"/>
            </a:br>
            <a:r>
              <a:rPr lang="cs-CZ" sz="1600"/>
              <a:t>Dle provozně montážního předpisu musí dosahovat minimální průtok čerpadlem typu NB/NBE alespoň 10% hodnoty jmenovitého (štítkového) průtoku</a:t>
            </a:r>
            <a:br>
              <a:rPr lang="cs-CZ" sz="1600"/>
            </a:br>
            <a:r>
              <a:rPr lang="cs-CZ" sz="1600"/>
              <a:t> Dle specifikací čerpadla je jmenovitý průtok 64,2 m3/h, tedy minimální průtok při jmenovitém výkonu je 6,42 m3/h.</a:t>
            </a:r>
            <a:br>
              <a:rPr lang="cs-CZ"/>
            </a:br>
            <a:endParaRPr lang="cs-CZ" sz="1800"/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0" y="6997162"/>
            <a:ext cx="21903016" cy="805860"/>
          </a:xfrm>
        </p:spPr>
        <p:txBody>
          <a:bodyPr/>
          <a:lstStyle/>
          <a:p>
            <a:pPr lvl="0"/>
            <a:r>
              <a:rPr lang="cs-CZ" sz="1600"/>
              <a:t>Dle provozně montážního předpisu musí dosahovat minimální průtok čerpadlem typu NB/NBE alespoň 10% hodnoty jmenovitého (štítkového) průtoku – viz níže.</a:t>
            </a:r>
          </a:p>
          <a:p>
            <a:pPr lvl="0"/>
            <a:r>
              <a:rPr lang="cs-CZ" sz="1600"/>
              <a:t>Dále Vám pro variantu frekvenčně řízeného motoru posílám křivku s minimálními průtoky pro jednotlivé otáčkové stupně.</a:t>
            </a:r>
          </a:p>
          <a:p>
            <a:pPr lvl="0"/>
            <a:r>
              <a:rPr lang="cs-CZ" sz="1600"/>
              <a:t> </a:t>
            </a:r>
          </a:p>
          <a:p>
            <a:pPr lvl="0"/>
            <a:r>
              <a:rPr lang="cs-CZ" sz="1600"/>
              <a:t>Dle specifikací čerpadla je jmenovitý průtok 64,2 m3/h, tedy minimální průtok při jmenovitém výkonu je 6,42 m3/h.</a:t>
            </a:r>
          </a:p>
          <a:p>
            <a:pPr lvl="0"/>
            <a:endParaRPr lang="cs-CZ"/>
          </a:p>
        </p:txBody>
      </p:sp>
      <p:pic>
        <p:nvPicPr>
          <p:cNvPr id="4" name="Picture 2" descr="image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88789" y="2028166"/>
            <a:ext cx="6166411" cy="435846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897416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325559"/>
          </a:xfrm>
        </p:spPr>
        <p:txBody>
          <a:bodyPr/>
          <a:lstStyle/>
          <a:p>
            <a:pPr lvl="0"/>
            <a:r>
              <a:rPr lang="cs-CZ" sz="1800"/>
              <a:t>Nyní je tam udělaná nestandardní úprava na SW, kdy při uzavření větví (natopení) pokud začne teplota topné vody za výměníkem stoupat, otevře se ventil a spustí se čerpadlo do společných prostor (chodby), aby se obnovila cirkulace vody.</a:t>
            </a:r>
            <a:br>
              <a:rPr lang="cs-CZ" sz="1800"/>
            </a:br>
            <a:endParaRPr lang="cs-CZ" sz="1800"/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457200" y="1841501"/>
            <a:ext cx="8229600" cy="4467228"/>
          </a:xfrm>
        </p:spPr>
        <p:txBody>
          <a:bodyPr/>
          <a:lstStyle/>
          <a:p>
            <a:pPr lvl="0"/>
            <a:r>
              <a:rPr lang="cs-CZ" sz="2000" dirty="0">
                <a:solidFill>
                  <a:srgbClr val="000000"/>
                </a:solidFill>
              </a:rPr>
              <a:t>Vzduchotechnika objektu byla mimo provoz. </a:t>
            </a:r>
          </a:p>
          <a:p>
            <a:r>
              <a:rPr lang="cs-CZ" sz="2000" dirty="0">
                <a:solidFill>
                  <a:srgbClr val="000000"/>
                </a:solidFill>
              </a:rPr>
              <a:t>Při velmi nízkém průtoku  objektem centrální čerpadlo vypínalo.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Výpočtový průtok přes chodby (700+32 ) = 1 020 kg/h=1,05 m3/h.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Čerpadlo by mělo mít min. průtok cca 6,5 m3/h.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Na radiátorech jsou termostatické ventily. Při </a:t>
            </a:r>
            <a:r>
              <a:rPr lang="cs-CZ" sz="2000" dirty="0" err="1">
                <a:solidFill>
                  <a:srgbClr val="000000"/>
                </a:solidFill>
              </a:rPr>
              <a:t>natopení</a:t>
            </a:r>
            <a:r>
              <a:rPr lang="cs-CZ" sz="2000" dirty="0">
                <a:solidFill>
                  <a:srgbClr val="000000"/>
                </a:solidFill>
              </a:rPr>
              <a:t> chodeb není průtok. </a:t>
            </a:r>
          </a:p>
          <a:p>
            <a:pPr lvl="0"/>
            <a:endParaRPr lang="cs-CZ" sz="2000" dirty="0">
              <a:solidFill>
                <a:srgbClr val="000000"/>
              </a:solidFill>
            </a:endParaRPr>
          </a:p>
          <a:p>
            <a:pPr lvl="0"/>
            <a:r>
              <a:rPr lang="cs-CZ" sz="2000" b="1" dirty="0">
                <a:solidFill>
                  <a:srgbClr val="000000"/>
                </a:solidFill>
              </a:rPr>
              <a:t>Závěr: Opatření bylo funkční pouze při částečném průtoku.</a:t>
            </a:r>
          </a:p>
          <a:p>
            <a:pPr lvl="0"/>
            <a:endParaRPr lang="cs-CZ" sz="2000" dirty="0">
              <a:solidFill>
                <a:srgbClr val="000000"/>
              </a:solidFill>
            </a:endParaRPr>
          </a:p>
          <a:p>
            <a:pPr marL="136530" lvl="0" indent="0">
              <a:buNone/>
            </a:pPr>
            <a:endParaRPr lang="cs-CZ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461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159713"/>
          </a:xfrm>
        </p:spPr>
        <p:txBody>
          <a:bodyPr/>
          <a:lstStyle/>
          <a:p>
            <a:pPr lvl="0"/>
            <a:r>
              <a:rPr lang="cs-CZ" sz="1800" dirty="0"/>
              <a:t>Lepší by bylo tak jak se to dělá, vytvořit v PS </a:t>
            </a:r>
            <a:r>
              <a:rPr lang="cs-CZ" sz="1800" dirty="0" err="1"/>
              <a:t>bypas</a:t>
            </a:r>
            <a:r>
              <a:rPr lang="cs-CZ" sz="1800" dirty="0"/>
              <a:t> mezi přívodem a zpátečkou z/do VS, aby mohla voda cirkulovat než se ventily ve VS uzavřou a proběhne dochlazení topné vody (doběh čerpadel). 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000" b="1" dirty="0">
                <a:solidFill>
                  <a:srgbClr val="000000"/>
                </a:solidFill>
              </a:rPr>
              <a:t>Zkrat ano či ne?</a:t>
            </a:r>
          </a:p>
          <a:p>
            <a:pPr lvl="0"/>
            <a:r>
              <a:rPr lang="cs-CZ" sz="2000" b="1" dirty="0">
                <a:solidFill>
                  <a:srgbClr val="000000"/>
                </a:solidFill>
              </a:rPr>
              <a:t>Pro: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- Nejlevnější řešení</a:t>
            </a:r>
          </a:p>
          <a:p>
            <a:pPr lvl="0"/>
            <a:endParaRPr lang="cs-CZ" sz="2000" dirty="0">
              <a:solidFill>
                <a:srgbClr val="000000"/>
              </a:solidFill>
            </a:endParaRPr>
          </a:p>
          <a:p>
            <a:pPr lvl="0"/>
            <a:r>
              <a:rPr lang="cs-CZ" sz="2000" b="1" dirty="0">
                <a:solidFill>
                  <a:srgbClr val="000000"/>
                </a:solidFill>
              </a:rPr>
              <a:t>Proti: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- Ve vrchní stavbě je počítáno přesně s každým litrem pro TRV pro   dosažení maximální úspory a ve spodní stavbě bychom při použití zkratu 6,5 m3/h účinnost systému degradovali. 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- nové čerpadlo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- zvýšení teploty zpátečky</a:t>
            </a:r>
          </a:p>
          <a:p>
            <a:pPr lvl="0"/>
            <a:r>
              <a:rPr lang="cs-CZ" sz="1800" dirty="0">
                <a:solidFill>
                  <a:srgbClr val="000000"/>
                </a:solidFill>
              </a:rPr>
              <a:t>- Ekonomie provozu zkratu</a:t>
            </a:r>
          </a:p>
        </p:txBody>
      </p:sp>
    </p:spTree>
    <p:extLst>
      <p:ext uri="{BB962C8B-B14F-4D97-AF65-F5344CB8AC3E}">
        <p14:creationId xmlns:p14="http://schemas.microsoft.com/office/powerpoint/2010/main" val="3469096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652460"/>
          </a:xfrm>
        </p:spPr>
        <p:txBody>
          <a:bodyPr/>
          <a:lstStyle/>
          <a:p>
            <a:pPr lvl="0"/>
            <a:r>
              <a:rPr lang="cs-CZ" sz="1800" dirty="0"/>
              <a:t>ENERGETICKÁ NÁROČNOST  PŘI PROVOZU TRVALÉHO ZKRATU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000" dirty="0">
                <a:solidFill>
                  <a:srgbClr val="000000"/>
                </a:solidFill>
              </a:rPr>
              <a:t>Výpočtové parametry: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Q= 40 m3/h; H= 140 </a:t>
            </a:r>
            <a:r>
              <a:rPr lang="cs-CZ" sz="2000" dirty="0" err="1">
                <a:solidFill>
                  <a:srgbClr val="000000"/>
                </a:solidFill>
              </a:rPr>
              <a:t>kPa</a:t>
            </a:r>
            <a:r>
              <a:rPr lang="cs-CZ" sz="2000" dirty="0">
                <a:solidFill>
                  <a:srgbClr val="000000"/>
                </a:solidFill>
              </a:rPr>
              <a:t> ∑P= 8 246 kWh/rok; </a:t>
            </a:r>
            <a:r>
              <a:rPr lang="el-GR" sz="2000" dirty="0">
                <a:solidFill>
                  <a:srgbClr val="000000"/>
                </a:solidFill>
              </a:rPr>
              <a:t>η</a:t>
            </a:r>
            <a:r>
              <a:rPr lang="cs-CZ" sz="2000" dirty="0">
                <a:solidFill>
                  <a:srgbClr val="000000"/>
                </a:solidFill>
              </a:rPr>
              <a:t>=63,5%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Zvýšeným průtokem naroste tlaková ztráta.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Nové parametry pro zvýšený průtok o zkrat: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Q=46,42 m3/h; H= 189 </a:t>
            </a:r>
            <a:r>
              <a:rPr lang="cs-CZ" sz="2000" dirty="0" err="1">
                <a:solidFill>
                  <a:srgbClr val="000000"/>
                </a:solidFill>
              </a:rPr>
              <a:t>kPa</a:t>
            </a:r>
            <a:r>
              <a:rPr lang="cs-CZ" sz="2000" dirty="0">
                <a:solidFill>
                  <a:srgbClr val="000000"/>
                </a:solidFill>
              </a:rPr>
              <a:t> ∑P= 12 826 kWh/rok; </a:t>
            </a:r>
            <a:r>
              <a:rPr lang="el-GR" sz="2000" dirty="0">
                <a:solidFill>
                  <a:srgbClr val="000000"/>
                </a:solidFill>
              </a:rPr>
              <a:t>η</a:t>
            </a:r>
            <a:r>
              <a:rPr lang="cs-CZ" sz="2000" dirty="0">
                <a:solidFill>
                  <a:srgbClr val="000000"/>
                </a:solidFill>
              </a:rPr>
              <a:t>=61,5%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A zároveň jiné čerpadlo NBE 65-250/270.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Rozdíl spotřeby elektřiny 12 826 – 8 246= 4 580 kWh/rok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Zvýšené náklady na elektřinu 4 580 kWh/rok x 4,20 Kč/kWh=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                                                                    19 236 Kč/rok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</a:rPr>
              <a:t>Náklady za dobu životnosti (15 let) = 288 540 Kč</a:t>
            </a:r>
          </a:p>
          <a:p>
            <a:pPr lvl="0"/>
            <a:endParaRPr lang="cs-CZ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86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cs-CZ" sz="1800"/>
              <a:t>CHARAKTERISTIKA NBE 65 200/219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4933764"/>
          </a:xfrm>
        </p:spPr>
        <p:txBody>
          <a:bodyPr/>
          <a:lstStyle/>
          <a:p>
            <a:pPr marL="136529" lvl="0" indent="0">
              <a:buNone/>
            </a:pPr>
            <a:r>
              <a:rPr lang="cs-CZ" sz="2000">
                <a:solidFill>
                  <a:srgbClr val="000000"/>
                </a:solidFill>
              </a:rPr>
              <a:t>Pro Q=46,42 m3/h a H=189 kPa nelze čerpadlo použít. </a:t>
            </a:r>
          </a:p>
          <a:p>
            <a:pPr marL="136529" lvl="0" indent="0">
              <a:buNone/>
            </a:pPr>
            <a:r>
              <a:rPr lang="cs-CZ" sz="2000">
                <a:solidFill>
                  <a:srgbClr val="000000"/>
                </a:solidFill>
              </a:rPr>
              <a:t>Návrh řešení se zkratem byl zamítnut.</a:t>
            </a:r>
          </a:p>
        </p:txBody>
      </p:sp>
      <p:pic>
        <p:nvPicPr>
          <p:cNvPr id="4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223" y="2796463"/>
            <a:ext cx="6228691" cy="3515557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cs-CZ" sz="1800" dirty="0"/>
              <a:t>Dlouhá doba dopouštění topného systému objektu z horkovodu</a:t>
            </a:r>
          </a:p>
        </p:txBody>
      </p:sp>
      <p:sp>
        <p:nvSpPr>
          <p:cNvPr id="3" name="Zástupný symbol pro obsah 4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000" b="1" dirty="0">
                <a:solidFill>
                  <a:srgbClr val="000000"/>
                </a:solidFill>
                <a:latin typeface="Arial" pitchFamily="34"/>
                <a:cs typeface="Arial" pitchFamily="34"/>
              </a:rPr>
              <a:t>Přetlak v horkovodu 5 –  5,5 bar. Systém PN 4 </a:t>
            </a:r>
            <a:r>
              <a:rPr lang="cs-CZ" sz="2000" b="1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MPa</a:t>
            </a:r>
            <a:r>
              <a:rPr lang="cs-CZ" sz="2000" b="1" dirty="0">
                <a:solidFill>
                  <a:srgbClr val="000000"/>
                </a:solidFill>
                <a:latin typeface="Arial" pitchFamily="34"/>
                <a:cs typeface="Arial" pitchFamily="34"/>
              </a:rPr>
              <a:t>.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Hydrostatická výška objektu  28,2 m. </a:t>
            </a:r>
          </a:p>
          <a:p>
            <a:pPr lvl="0"/>
            <a:r>
              <a:rPr lang="cs-CZ" sz="2000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Minim.požadovaný</a:t>
            </a:r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 přetlak v systému 312 </a:t>
            </a:r>
            <a:r>
              <a:rPr lang="cs-CZ" sz="2000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kPa</a:t>
            </a:r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 (31,2 m)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Max. požadovaný přetlak v systému 352 </a:t>
            </a:r>
            <a:r>
              <a:rPr lang="cs-CZ" sz="2000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kPa</a:t>
            </a:r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   (35,2 m)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Pojistný ventil  otevírací přetlak 500 </a:t>
            </a:r>
            <a:r>
              <a:rPr lang="cs-CZ" sz="2000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kPa</a:t>
            </a:r>
            <a:endParaRPr lang="cs-CZ" sz="2000" dirty="0">
              <a:solidFill>
                <a:srgbClr val="000000"/>
              </a:solidFill>
              <a:latin typeface="Arial" pitchFamily="34"/>
              <a:cs typeface="Arial" pitchFamily="34"/>
            </a:endParaRPr>
          </a:p>
          <a:p>
            <a:pPr lvl="0"/>
            <a:endParaRPr lang="cs-CZ" sz="2000" dirty="0">
              <a:solidFill>
                <a:srgbClr val="000000"/>
              </a:solidFill>
              <a:latin typeface="Arial" pitchFamily="34"/>
              <a:cs typeface="Arial" pitchFamily="34"/>
            </a:endParaRPr>
          </a:p>
          <a:p>
            <a:pPr lvl="0"/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Nastavené přetlaky na </a:t>
            </a:r>
            <a:r>
              <a:rPr lang="cs-CZ" sz="2000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manostatech</a:t>
            </a:r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 byly vyšší než požadované hodnoty. Bylo nutno hodnoty snížit.</a:t>
            </a:r>
          </a:p>
        </p:txBody>
      </p:sp>
    </p:spTree>
    <p:extLst>
      <p:ext uri="{BB962C8B-B14F-4D97-AF65-F5344CB8AC3E}">
        <p14:creationId xmlns:p14="http://schemas.microsoft.com/office/powerpoint/2010/main" val="3803650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cs-CZ" sz="1800" dirty="0"/>
              <a:t>Náhrada dvou ERV 40 </a:t>
            </a:r>
            <a:r>
              <a:rPr lang="cs-CZ" sz="1800" dirty="0" err="1"/>
              <a:t>kv</a:t>
            </a:r>
            <a:r>
              <a:rPr lang="cs-CZ" sz="1800" dirty="0"/>
              <a:t>=12,5 m3/h </a:t>
            </a:r>
            <a:br>
              <a:rPr lang="cs-CZ" sz="1800" dirty="0"/>
            </a:br>
            <a:r>
              <a:rPr lang="cs-CZ" sz="1800" dirty="0"/>
              <a:t>jedním ERV  50 </a:t>
            </a:r>
            <a:r>
              <a:rPr lang="cs-CZ" sz="1800" dirty="0" err="1"/>
              <a:t>kv</a:t>
            </a:r>
            <a:r>
              <a:rPr lang="cs-CZ" sz="1800" dirty="0"/>
              <a:t>= 31 m3/h.</a:t>
            </a:r>
          </a:p>
        </p:txBody>
      </p:sp>
      <p:sp>
        <p:nvSpPr>
          <p:cNvPr id="3" name="Zástupný symbol pro obsah 4"/>
          <p:cNvSpPr txBox="1">
            <a:spLocks noGrp="1"/>
          </p:cNvSpPr>
          <p:nvPr>
            <p:ph idx="1"/>
          </p:nvPr>
        </p:nvSpPr>
        <p:spPr>
          <a:xfrm>
            <a:off x="219075" y="1600200"/>
            <a:ext cx="8658225" cy="4708529"/>
          </a:xfrm>
        </p:spPr>
        <p:txBody>
          <a:bodyPr/>
          <a:lstStyle/>
          <a:p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Tepelná ztráta objektu 535 kW při Te=-12°C. (75/55°C; 23 m3/h)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Vzduchotechnika         227 kW  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Při Te=+13°C bude </a:t>
            </a:r>
            <a:r>
              <a:rPr lang="cs-CZ" sz="2000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tepel.ztráta</a:t>
            </a:r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  117 kW (36,2/31,8°C; 23 m3/h) 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Parametry topné vody: 115-130°C v celé topné sezóně; 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Výpočtový průtok v projektu přes 2 x ERV 50 </a:t>
            </a:r>
            <a:r>
              <a:rPr lang="cs-CZ" sz="2000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kv</a:t>
            </a:r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=31(2x 8,25- m3/h.) 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Skutečnost  1x ERV 50 </a:t>
            </a:r>
            <a:r>
              <a:rPr lang="cs-CZ" sz="2000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kv</a:t>
            </a:r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=31  (16,5 m3/h)</a:t>
            </a:r>
          </a:p>
          <a:p>
            <a:pPr lvl="0"/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Diferenční tlak pro VS 60 </a:t>
            </a:r>
            <a:r>
              <a:rPr lang="cs-CZ" sz="2000" dirty="0" err="1">
                <a:solidFill>
                  <a:srgbClr val="000000"/>
                </a:solidFill>
                <a:latin typeface="Arial" pitchFamily="34"/>
                <a:cs typeface="Arial" pitchFamily="34"/>
              </a:rPr>
              <a:t>kPa</a:t>
            </a:r>
            <a:r>
              <a:rPr lang="cs-CZ" sz="2000" dirty="0">
                <a:solidFill>
                  <a:srgbClr val="000000"/>
                </a:solidFill>
                <a:latin typeface="Arial" pitchFamily="34"/>
                <a:cs typeface="Arial" pitchFamily="34"/>
              </a:rPr>
              <a:t>.</a:t>
            </a:r>
          </a:p>
          <a:p>
            <a:pPr lvl="0"/>
            <a:endParaRPr lang="cs-CZ" sz="2000" dirty="0">
              <a:solidFill>
                <a:srgbClr val="000000"/>
              </a:solidFill>
              <a:latin typeface="Arial" pitchFamily="34"/>
              <a:cs typeface="Arial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458184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dirty="0"/>
              <a:t>Regulační charakteristika  procesu s ventilem </a:t>
            </a:r>
            <a:br>
              <a:rPr lang="cs-CZ" sz="2000" dirty="0"/>
            </a:br>
            <a:r>
              <a:rPr lang="cs-CZ" sz="2000" dirty="0"/>
              <a:t>ERV 50 </a:t>
            </a:r>
            <a:r>
              <a:rPr lang="cs-CZ" sz="2000" dirty="0" err="1"/>
              <a:t>Kv</a:t>
            </a:r>
            <a:r>
              <a:rPr lang="cs-CZ" sz="2000" dirty="0"/>
              <a:t>=31 m3/h  </a:t>
            </a:r>
            <a:r>
              <a:rPr lang="cs-CZ" sz="2000" dirty="0" err="1"/>
              <a:t>dp</a:t>
            </a:r>
            <a:r>
              <a:rPr lang="cs-CZ" sz="2000" dirty="0"/>
              <a:t>=29 </a:t>
            </a:r>
            <a:r>
              <a:rPr lang="cs-CZ" sz="2000" dirty="0" err="1"/>
              <a:t>kPa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09676"/>
            <a:ext cx="8229600" cy="5099054"/>
          </a:xfrm>
        </p:spPr>
        <p:txBody>
          <a:bodyPr/>
          <a:lstStyle/>
          <a:p>
            <a:r>
              <a:rPr lang="cs-CZ" sz="2000" dirty="0">
                <a:solidFill>
                  <a:schemeClr val="tx1"/>
                </a:solidFill>
              </a:rPr>
              <a:t>Průtok  0 – 30%  -  lineární charakteristika</a:t>
            </a:r>
          </a:p>
          <a:p>
            <a:r>
              <a:rPr lang="cs-CZ" sz="2000" dirty="0">
                <a:solidFill>
                  <a:schemeClr val="tx1"/>
                </a:solidFill>
              </a:rPr>
              <a:t>           30 – 100% -  </a:t>
            </a:r>
            <a:r>
              <a:rPr lang="cs-CZ" sz="2000" dirty="0" err="1">
                <a:solidFill>
                  <a:schemeClr val="tx1"/>
                </a:solidFill>
              </a:rPr>
              <a:t>ekviprocentní</a:t>
            </a:r>
            <a:r>
              <a:rPr lang="cs-CZ" sz="2000" dirty="0">
                <a:solidFill>
                  <a:schemeClr val="tx1"/>
                </a:solidFill>
              </a:rPr>
              <a:t> charakteristika</a:t>
            </a:r>
          </a:p>
          <a:p>
            <a:r>
              <a:rPr lang="cs-CZ" sz="2000" dirty="0">
                <a:solidFill>
                  <a:schemeClr val="tx1"/>
                </a:solidFill>
              </a:rPr>
              <a:t>Pro </a:t>
            </a:r>
            <a:r>
              <a:rPr lang="cs-CZ" sz="2000" dirty="0" err="1">
                <a:solidFill>
                  <a:schemeClr val="tx1"/>
                </a:solidFill>
              </a:rPr>
              <a:t>max.průtok</a:t>
            </a:r>
            <a:r>
              <a:rPr lang="cs-CZ" sz="2000" dirty="0">
                <a:solidFill>
                  <a:schemeClr val="tx1"/>
                </a:solidFill>
              </a:rPr>
              <a:t> </a:t>
            </a:r>
            <a:r>
              <a:rPr lang="cs-CZ" sz="2000" dirty="0" err="1">
                <a:solidFill>
                  <a:schemeClr val="tx1"/>
                </a:solidFill>
              </a:rPr>
              <a:t>dp</a:t>
            </a:r>
            <a:r>
              <a:rPr lang="cs-CZ" sz="2000" dirty="0">
                <a:solidFill>
                  <a:schemeClr val="tx1"/>
                </a:solidFill>
              </a:rPr>
              <a:t>=29 </a:t>
            </a:r>
            <a:r>
              <a:rPr lang="cs-CZ" sz="2000" dirty="0" err="1">
                <a:solidFill>
                  <a:schemeClr val="tx1"/>
                </a:solidFill>
              </a:rPr>
              <a:t>kPa</a:t>
            </a:r>
            <a:r>
              <a:rPr lang="cs-CZ" sz="2000" dirty="0">
                <a:solidFill>
                  <a:schemeClr val="tx1"/>
                </a:solidFill>
              </a:rPr>
              <a:t>; pro </a:t>
            </a:r>
            <a:r>
              <a:rPr lang="cs-CZ" sz="2000" dirty="0" err="1">
                <a:solidFill>
                  <a:schemeClr val="tx1"/>
                </a:solidFill>
              </a:rPr>
              <a:t>min.průtok</a:t>
            </a:r>
            <a:r>
              <a:rPr lang="cs-CZ" sz="2000" dirty="0">
                <a:solidFill>
                  <a:schemeClr val="tx1"/>
                </a:solidFill>
              </a:rPr>
              <a:t> 60 </a:t>
            </a:r>
            <a:r>
              <a:rPr lang="cs-CZ" sz="2000" dirty="0" err="1">
                <a:solidFill>
                  <a:schemeClr val="tx1"/>
                </a:solidFill>
              </a:rPr>
              <a:t>kPa</a:t>
            </a:r>
            <a:r>
              <a:rPr lang="cs-CZ" sz="2000" dirty="0">
                <a:solidFill>
                  <a:schemeClr val="tx1"/>
                </a:solidFill>
              </a:rPr>
              <a:t>; 130/60°C</a:t>
            </a:r>
          </a:p>
          <a:p>
            <a:r>
              <a:rPr lang="cs-CZ" sz="2000" dirty="0">
                <a:solidFill>
                  <a:schemeClr val="tx1"/>
                </a:solidFill>
              </a:rPr>
              <a:t>Autorita = 0,48</a:t>
            </a:r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60933" y="-974786"/>
            <a:ext cx="7022350" cy="2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991779"/>
              </p:ext>
            </p:extLst>
          </p:nvPr>
        </p:nvGraphicFramePr>
        <p:xfrm>
          <a:off x="2009775" y="2847974"/>
          <a:ext cx="5619749" cy="37623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4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3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82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8517">
                <a:tc>
                  <a:txBody>
                    <a:bodyPr/>
                    <a:lstStyle/>
                    <a:p>
                      <a:pPr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Zdvih H[%]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Průtok Q[%]</a:t>
                      </a:r>
                      <a:endParaRPr lang="cs-CZ" dirty="0"/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Průtok Q [l/h]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Výkon kW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29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36,926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868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2,86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472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38,403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29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3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2,98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40,015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29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511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41,626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29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3,23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533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43,372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29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6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3,36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45,117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029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7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3,49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576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46,863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029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8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3,64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600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48,877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029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3,78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623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50,757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029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3,94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650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52,905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029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4,10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lvl="1" algn="ctr"/>
                      <a:r>
                        <a:rPr lang="cs-CZ" dirty="0"/>
                        <a:t>676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55,054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8605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dirty="0"/>
              <a:t>Regulační charakteristika  procesu s ventilem </a:t>
            </a:r>
            <a:br>
              <a:rPr lang="cs-CZ" sz="2000" dirty="0"/>
            </a:br>
            <a:r>
              <a:rPr lang="cs-CZ" sz="2000" dirty="0"/>
              <a:t>ERV 40 </a:t>
            </a:r>
            <a:r>
              <a:rPr lang="cs-CZ" sz="2000" dirty="0" err="1"/>
              <a:t>Kv</a:t>
            </a:r>
            <a:r>
              <a:rPr lang="cs-CZ" sz="2000" dirty="0"/>
              <a:t>=12,5 m3/h  </a:t>
            </a:r>
            <a:r>
              <a:rPr lang="cs-CZ" sz="2000" dirty="0" err="1"/>
              <a:t>dp</a:t>
            </a:r>
            <a:r>
              <a:rPr lang="cs-CZ" sz="2000" dirty="0"/>
              <a:t>=43 </a:t>
            </a:r>
            <a:r>
              <a:rPr lang="cs-CZ" sz="2000" dirty="0" err="1"/>
              <a:t>kPa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09676"/>
            <a:ext cx="8229600" cy="5099054"/>
          </a:xfrm>
        </p:spPr>
        <p:txBody>
          <a:bodyPr/>
          <a:lstStyle/>
          <a:p>
            <a:r>
              <a:rPr lang="cs-CZ" sz="2000" dirty="0">
                <a:solidFill>
                  <a:schemeClr val="tx1"/>
                </a:solidFill>
              </a:rPr>
              <a:t>Průtok  0 – 30%  -  lineární charakteristika</a:t>
            </a:r>
          </a:p>
          <a:p>
            <a:r>
              <a:rPr lang="cs-CZ" sz="2000" dirty="0">
                <a:solidFill>
                  <a:schemeClr val="tx1"/>
                </a:solidFill>
              </a:rPr>
              <a:t>           30 – 100% -  </a:t>
            </a:r>
            <a:r>
              <a:rPr lang="cs-CZ" sz="2000" dirty="0" err="1">
                <a:solidFill>
                  <a:schemeClr val="tx1"/>
                </a:solidFill>
              </a:rPr>
              <a:t>ekviprocentní</a:t>
            </a:r>
            <a:r>
              <a:rPr lang="cs-CZ" sz="2000" dirty="0">
                <a:solidFill>
                  <a:schemeClr val="tx1"/>
                </a:solidFill>
              </a:rPr>
              <a:t> charakteristika</a:t>
            </a:r>
          </a:p>
          <a:p>
            <a:r>
              <a:rPr lang="cs-CZ" sz="2000" dirty="0">
                <a:solidFill>
                  <a:schemeClr val="tx1"/>
                </a:solidFill>
              </a:rPr>
              <a:t>Pro </a:t>
            </a:r>
            <a:r>
              <a:rPr lang="cs-CZ" sz="2000" dirty="0" err="1">
                <a:solidFill>
                  <a:schemeClr val="tx1"/>
                </a:solidFill>
              </a:rPr>
              <a:t>max.průtok</a:t>
            </a:r>
            <a:r>
              <a:rPr lang="cs-CZ" sz="2000" dirty="0">
                <a:solidFill>
                  <a:schemeClr val="tx1"/>
                </a:solidFill>
              </a:rPr>
              <a:t> </a:t>
            </a:r>
            <a:r>
              <a:rPr lang="cs-CZ" sz="2000" dirty="0" err="1">
                <a:solidFill>
                  <a:schemeClr val="tx1"/>
                </a:solidFill>
              </a:rPr>
              <a:t>dp</a:t>
            </a:r>
            <a:r>
              <a:rPr lang="cs-CZ" sz="2000" dirty="0">
                <a:solidFill>
                  <a:schemeClr val="tx1"/>
                </a:solidFill>
              </a:rPr>
              <a:t>=43 </a:t>
            </a:r>
            <a:r>
              <a:rPr lang="cs-CZ" sz="2000" dirty="0" err="1">
                <a:solidFill>
                  <a:schemeClr val="tx1"/>
                </a:solidFill>
              </a:rPr>
              <a:t>kPa</a:t>
            </a:r>
            <a:r>
              <a:rPr lang="cs-CZ" sz="2000" dirty="0">
                <a:solidFill>
                  <a:schemeClr val="tx1"/>
                </a:solidFill>
              </a:rPr>
              <a:t>; pro </a:t>
            </a:r>
            <a:r>
              <a:rPr lang="cs-CZ" sz="2000" dirty="0" err="1">
                <a:solidFill>
                  <a:schemeClr val="tx1"/>
                </a:solidFill>
              </a:rPr>
              <a:t>min.průtok</a:t>
            </a:r>
            <a:r>
              <a:rPr lang="cs-CZ" sz="2000" dirty="0">
                <a:solidFill>
                  <a:schemeClr val="tx1"/>
                </a:solidFill>
              </a:rPr>
              <a:t> 60 </a:t>
            </a:r>
            <a:r>
              <a:rPr lang="cs-CZ" sz="2000" dirty="0" err="1">
                <a:solidFill>
                  <a:schemeClr val="tx1"/>
                </a:solidFill>
              </a:rPr>
              <a:t>kPa</a:t>
            </a:r>
            <a:r>
              <a:rPr lang="cs-CZ" sz="2000" dirty="0">
                <a:solidFill>
                  <a:schemeClr val="tx1"/>
                </a:solidFill>
              </a:rPr>
              <a:t>; 130/60°C</a:t>
            </a:r>
          </a:p>
          <a:p>
            <a:r>
              <a:rPr lang="cs-CZ" sz="2000" dirty="0">
                <a:solidFill>
                  <a:schemeClr val="tx1"/>
                </a:solidFill>
              </a:rPr>
              <a:t>Autorita = 0,72</a:t>
            </a:r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60933" y="-974786"/>
            <a:ext cx="7022350" cy="2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437060"/>
              </p:ext>
            </p:extLst>
          </p:nvPr>
        </p:nvGraphicFramePr>
        <p:xfrm>
          <a:off x="2000250" y="2857500"/>
          <a:ext cx="5667374" cy="3787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8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25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9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1743">
                <a:tc>
                  <a:txBody>
                    <a:bodyPr/>
                    <a:lstStyle/>
                    <a:p>
                      <a:pPr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Zdvih H[%]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Průtok Q[%]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Průtok</a:t>
                      </a:r>
                      <a:r>
                        <a:rPr lang="cs-CZ" sz="1800" u="none" strike="noStrike" spc="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[l/h]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  <a:ea typeface="Courier New" panose="02070309020205020404" pitchFamily="49" charset="0"/>
                        </a:rPr>
                        <a:t>Výkon [kW]</a:t>
                      </a: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44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2,24</a:t>
                      </a:r>
                      <a:endParaRPr lang="cs-CZ" sz="1800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185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15,039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32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2,34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193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15,710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344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3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2,43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200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16,315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44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2,53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209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16,986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344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2,63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217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17,658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44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6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2,74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226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18,396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038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7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2,85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235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19,135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344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2,97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245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19,940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344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3,09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255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20,746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344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3,22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266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21,619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3441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3,35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276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22,492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686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dirty="0"/>
              <a:t>Porovnání regulačních charakteristik  procesu 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09676"/>
            <a:ext cx="8229600" cy="5099054"/>
          </a:xfrm>
        </p:spPr>
        <p:txBody>
          <a:bodyPr/>
          <a:lstStyle/>
          <a:p>
            <a:pPr marL="136530" indent="0">
              <a:buNone/>
            </a:pPr>
            <a:r>
              <a:rPr lang="cs-CZ" sz="2000" dirty="0">
                <a:solidFill>
                  <a:schemeClr val="tx1"/>
                </a:solidFill>
              </a:rPr>
              <a:t>                                 ERV50/</a:t>
            </a:r>
            <a:r>
              <a:rPr lang="cs-CZ" sz="2000" dirty="0" err="1">
                <a:solidFill>
                  <a:schemeClr val="tx1"/>
                </a:solidFill>
              </a:rPr>
              <a:t>Kv</a:t>
            </a:r>
            <a:r>
              <a:rPr lang="cs-CZ" sz="2000" dirty="0">
                <a:solidFill>
                  <a:schemeClr val="tx1"/>
                </a:solidFill>
              </a:rPr>
              <a:t>=31                       ERV40/</a:t>
            </a:r>
            <a:r>
              <a:rPr lang="cs-CZ" sz="2000" dirty="0" err="1">
                <a:solidFill>
                  <a:schemeClr val="tx1"/>
                </a:solidFill>
              </a:rPr>
              <a:t>Kv</a:t>
            </a:r>
            <a:r>
              <a:rPr lang="cs-CZ" sz="2000" dirty="0">
                <a:solidFill>
                  <a:schemeClr val="tx1"/>
                </a:solidFill>
              </a:rPr>
              <a:t>=12,5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60933" y="-974786"/>
            <a:ext cx="7022350" cy="2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170366"/>
              </p:ext>
            </p:extLst>
          </p:nvPr>
        </p:nvGraphicFramePr>
        <p:xfrm>
          <a:off x="590550" y="1628770"/>
          <a:ext cx="7772400" cy="501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3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6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86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124">
                <a:tc>
                  <a:txBody>
                    <a:bodyPr/>
                    <a:lstStyle/>
                    <a:p>
                      <a:pPr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Zdvih H[%]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Průtok [l/h]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Výkon</a:t>
                      </a:r>
                      <a:r>
                        <a:rPr lang="cs-CZ" sz="1800" u="none" strike="noStrike" spc="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[kW]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ourier New" panose="02070309020205020404" pitchFamily="49" charset="0"/>
                        </a:rPr>
                        <a:t>Průtok [l/h]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  <a:ea typeface="Courier New" panose="02070309020205020404" pitchFamily="49" charset="0"/>
                        </a:rPr>
                        <a:t>Výkon [kW]</a:t>
                      </a: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36,926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185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15,039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027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472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38,403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193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15,710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3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40,015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200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16,315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511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41,626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209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16,986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533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43,372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217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17,658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6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554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45,117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226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18,396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832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7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576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46,863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235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19,135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600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48,877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245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19,940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623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50,757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255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20,746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650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52,905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266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21,619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676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55,054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276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22,492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1355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6" y="1600200"/>
            <a:ext cx="7062787" cy="4708525"/>
          </a:xfrm>
        </p:spPr>
      </p:pic>
    </p:spTree>
    <p:extLst>
      <p:ext uri="{BB962C8B-B14F-4D97-AF65-F5344CB8AC3E}">
        <p14:creationId xmlns:p14="http://schemas.microsoft.com/office/powerpoint/2010/main" val="26280852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dirty="0"/>
              <a:t>Porovnání regulačních charakteristik  procesu 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09676"/>
            <a:ext cx="8229600" cy="5099054"/>
          </a:xfrm>
        </p:spPr>
        <p:txBody>
          <a:bodyPr/>
          <a:lstStyle/>
          <a:p>
            <a:pPr marL="136530" indent="0">
              <a:buNone/>
            </a:pPr>
            <a:r>
              <a:rPr lang="cs-CZ" sz="2000" dirty="0">
                <a:solidFill>
                  <a:schemeClr val="tx1"/>
                </a:solidFill>
              </a:rPr>
              <a:t>                                 ERV50/</a:t>
            </a:r>
            <a:r>
              <a:rPr lang="cs-CZ" sz="2000" dirty="0" err="1">
                <a:solidFill>
                  <a:schemeClr val="tx1"/>
                </a:solidFill>
              </a:rPr>
              <a:t>Kv</a:t>
            </a:r>
            <a:r>
              <a:rPr lang="cs-CZ" sz="2000" dirty="0">
                <a:solidFill>
                  <a:schemeClr val="tx1"/>
                </a:solidFill>
              </a:rPr>
              <a:t>=31                       ERV40/</a:t>
            </a:r>
            <a:r>
              <a:rPr lang="cs-CZ" sz="2000" dirty="0" err="1">
                <a:solidFill>
                  <a:schemeClr val="tx1"/>
                </a:solidFill>
              </a:rPr>
              <a:t>Kv</a:t>
            </a:r>
            <a:r>
              <a:rPr lang="cs-CZ" sz="2000" dirty="0">
                <a:solidFill>
                  <a:schemeClr val="tx1"/>
                </a:solidFill>
              </a:rPr>
              <a:t>=12,5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60933" y="-974786"/>
            <a:ext cx="7022350" cy="2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835566"/>
              </p:ext>
            </p:extLst>
          </p:nvPr>
        </p:nvGraphicFramePr>
        <p:xfrm>
          <a:off x="590550" y="1628770"/>
          <a:ext cx="7772401" cy="501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4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2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6124">
                <a:tc>
                  <a:txBody>
                    <a:bodyPr/>
                    <a:lstStyle/>
                    <a:p>
                      <a:pPr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Zdvih H[%]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Čas [sec]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Průtok [l/h]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Výkon</a:t>
                      </a:r>
                      <a:r>
                        <a:rPr lang="cs-CZ" sz="1800" u="none" strike="noStrike" spc="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[kW]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ourier New" panose="02070309020205020404" pitchFamily="49" charset="0"/>
                        </a:rPr>
                        <a:t>Průtok [l/h]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65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  <a:ea typeface="Courier New" panose="02070309020205020404" pitchFamily="49" charset="0"/>
                        </a:rPr>
                        <a:t>Výko</a:t>
                      </a:r>
                      <a:r>
                        <a:rPr lang="cs-CZ" sz="1800" baseline="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  <a:ea typeface="Courier New" panose="02070309020205020404" pitchFamily="49" charset="0"/>
                        </a:rPr>
                        <a:t>n</a:t>
                      </a:r>
                      <a:r>
                        <a:rPr lang="cs-CZ" sz="1800" dirty="0">
                          <a:solidFill>
                            <a:srgbClr val="000000"/>
                          </a:solidFill>
                          <a:effectLst/>
                          <a:latin typeface="Courier New" panose="02070309020205020404" pitchFamily="49" charset="0"/>
                          <a:ea typeface="Courier New" panose="02070309020205020404" pitchFamily="49" charset="0"/>
                        </a:rPr>
                        <a:t>[kW]</a:t>
                      </a:r>
                    </a:p>
                  </a:txBody>
                  <a:tcPr marL="6350" marR="635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1,2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36,926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185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15,039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027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2,4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472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38,403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193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15,710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3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3,6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40,015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200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16,315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4,8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511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41,626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209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16,986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6,0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533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43,372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217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17,658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6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7,2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45,117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226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18,396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832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7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8,4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576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46,863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235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19,135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9,6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600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48,877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245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19,940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10,8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623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50,757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255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20,746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10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12,0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650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effectLst/>
                          <a:latin typeface="Calibri" panose="020F0502020204030204" pitchFamily="34" charset="0"/>
                        </a:rPr>
                        <a:t>52,905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266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21,619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5129">
                <a:tc>
                  <a:txBody>
                    <a:bodyPr/>
                    <a:lstStyle/>
                    <a:p>
                      <a:pPr marL="203200" algn="ctr">
                        <a:lnSpc>
                          <a:spcPts val="750"/>
                        </a:lnSpc>
                        <a:spcAft>
                          <a:spcPts val="0"/>
                        </a:spcAft>
                      </a:pPr>
                      <a:r>
                        <a:rPr lang="cs-CZ" sz="1800" u="none" strike="noStrik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11</a:t>
                      </a:r>
                      <a:endParaRPr lang="cs-CZ" sz="1800" dirty="0"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Courier New" panose="02070309020205020404" pitchFamily="49" charset="0"/>
                      </a:endParaRP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13,2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676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55,054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276</a:t>
                      </a:r>
                    </a:p>
                  </a:txBody>
                  <a:tcPr marL="6350" marR="635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effectLst/>
                          <a:latin typeface="Calibri" panose="020F0502020204030204" pitchFamily="34" charset="0"/>
                        </a:rPr>
                        <a:t>22,492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25448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dirty="0"/>
              <a:t>Přerušované vytápění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914650"/>
            <a:ext cx="8229600" cy="3394079"/>
          </a:xfrm>
        </p:spPr>
        <p:txBody>
          <a:bodyPr/>
          <a:lstStyle/>
          <a:p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3998667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1"/>
            <a:r>
              <a:rPr lang="cs-CZ" sz="1600"/>
              <a:t>Síťový model</a:t>
            </a:r>
          </a:p>
        </p:txBody>
      </p:sp>
      <p:sp>
        <p:nvSpPr>
          <p:cNvPr id="3" name="Zástupný symbol pro obsah 4"/>
          <p:cNvSpPr txBox="1">
            <a:spLocks noGrp="1"/>
          </p:cNvSpPr>
          <p:nvPr>
            <p:ph idx="1"/>
          </p:nvPr>
        </p:nvSpPr>
        <p:spPr>
          <a:xfrm>
            <a:off x="467541" y="3068964"/>
            <a:ext cx="4392484" cy="720080"/>
          </a:xfrm>
        </p:spPr>
        <p:txBody>
          <a:bodyPr/>
          <a:lstStyle/>
          <a:p>
            <a:endParaRPr lang="cs-CZ"/>
          </a:p>
        </p:txBody>
      </p:sp>
      <p:pic>
        <p:nvPicPr>
          <p:cNvPr id="4" name="Picture 4" descr="C:\TEXTY\WORD\MONINEC-TOPENÁŘI\HRÁDEK 2011\RC-MODE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7506" y="1340766"/>
            <a:ext cx="9036493" cy="4950296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 noGrp="1"/>
          </p:cNvSpPr>
          <p:nvPr>
            <p:ph idx="1"/>
          </p:nvPr>
        </p:nvSpPr>
        <p:spPr>
          <a:xfrm>
            <a:off x="0" y="447675"/>
            <a:ext cx="9144000" cy="6308729"/>
          </a:xfrm>
        </p:spPr>
        <p:txBody>
          <a:bodyPr/>
          <a:lstStyle/>
          <a:p>
            <a:pPr lvl="0"/>
            <a:r>
              <a:rPr lang="cs-CZ" sz="20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Model RC sítě a časová konstanta</a:t>
            </a:r>
            <a:endParaRPr lang="cs-CZ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Podle nejjednoduššího RC modelu je zpracován následující výpočet pro ohřev a chladnutí.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Kapacita C je ve vazbě s vnitřní teplotou a odpor R je převrácená hodnota měrné ztrátě prostupem tepla budovy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H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ti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a výměně vzduchu.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 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 R=1 /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Kcelk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;   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K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celk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= ∑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H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ti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+ ρ *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cp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* V;     </a:t>
            </a:r>
          </a:p>
          <a:p>
            <a:pPr lvl="0"/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K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celk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= ∑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H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ti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+ 1,2 * V         [ W/K;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kJ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/(m</a:t>
            </a:r>
            <a:r>
              <a:rPr lang="cs-CZ" sz="2000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3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.K); /(m</a:t>
            </a:r>
            <a:r>
              <a:rPr lang="cs-CZ" sz="2000" baseline="30000" dirty="0">
                <a:solidFill>
                  <a:schemeClr val="tx1"/>
                </a:solidFill>
                <a:latin typeface="Calibri" panose="020F0502020204030204" pitchFamily="34" charset="0"/>
              </a:rPr>
              <a:t>3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/s)]     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 C*Ti = ((Te-Ti / R ) + Q;  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Z toho časová konstanta τ= R*C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a dále po úpravě      τ*Ti+ Ti = Te+ R*Q</a:t>
            </a:r>
          </a:p>
          <a:p>
            <a:pPr lvl="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78667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cs-CZ" sz="2000" dirty="0">
                <a:latin typeface="Calibri" panose="020F0502020204030204" pitchFamily="34" charset="0"/>
              </a:rPr>
              <a:t>Chladnutí budovy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Hledáme dobu chladnutí budovy z teploty T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i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=20°C na teplotu T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i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=19°C při venkovní teplotě T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e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=13°C.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Pro T(t)=T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i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(t) – T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e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; pro t&gt;0 bude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T(0)= 20°C – 13°C= 7 K 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Časová konstanta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 τ= R*C = 0,0479 * 16 787=&gt; 223,32 hodin</a:t>
            </a:r>
          </a:p>
          <a:p>
            <a:pPr lvl="0"/>
            <a:endParaRPr lang="cs-CZ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0"/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Doba chladnutí objektu z Ti=20°C na Ti=19°C při Te=13°C </a:t>
            </a:r>
          </a:p>
          <a:p>
            <a:pPr lvl="0"/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činí 11,45 hodin.</a:t>
            </a:r>
          </a:p>
          <a:p>
            <a:pPr lvl="0"/>
            <a:r>
              <a:rPr lang="cs-CZ" dirty="0"/>
              <a:t> </a:t>
            </a:r>
          </a:p>
          <a:p>
            <a:pPr lvl="0"/>
            <a:r>
              <a:rPr lang="cs-CZ" dirty="0"/>
              <a:t> </a:t>
            </a:r>
          </a:p>
          <a:p>
            <a:pPr lvl="0"/>
            <a:r>
              <a:rPr lang="cs-CZ" dirty="0"/>
              <a:t>       </a:t>
            </a:r>
          </a:p>
          <a:p>
            <a:pPr lvl="0"/>
            <a:r>
              <a:rPr lang="cs-CZ" dirty="0"/>
              <a:t> </a:t>
            </a:r>
          </a:p>
          <a:p>
            <a:pPr lvl="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27776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652460"/>
          </a:xfrm>
        </p:spPr>
        <p:txBody>
          <a:bodyPr/>
          <a:lstStyle/>
          <a:p>
            <a:r>
              <a:rPr lang="cs-CZ" sz="2000" dirty="0"/>
              <a:t>Stavební konstrukce dle ČSN 73 0540-2</a:t>
            </a: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3223339"/>
              </p:ext>
            </p:extLst>
          </p:nvPr>
        </p:nvGraphicFramePr>
        <p:xfrm>
          <a:off x="295274" y="847733"/>
          <a:ext cx="8505825" cy="58292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52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4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3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1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3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30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36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43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932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9521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3416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40508">
                <a:tc gridSpan="4"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Charakteristika energeticky významných údajů ochlazovaných konstrukcí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707">
                <a:tc>
                  <a:txBody>
                    <a:bodyPr/>
                    <a:lstStyle/>
                    <a:p>
                      <a:pPr algn="l" fontAlgn="t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500" u="none" strike="noStrike">
                          <a:effectLst/>
                        </a:rPr>
                        <a:t>síla konstrukce</a:t>
                      </a:r>
                      <a:endParaRPr lang="cs-CZ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500" u="none" strike="noStrike">
                          <a:effectLst/>
                        </a:rPr>
                        <a:t>objem konstrukce</a:t>
                      </a:r>
                      <a:endParaRPr lang="cs-CZ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500" u="none" strike="noStrike">
                          <a:effectLst/>
                        </a:rPr>
                        <a:t>specif. teplo </a:t>
                      </a:r>
                      <a:endParaRPr lang="cs-CZ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700" u="none" strike="noStrike">
                          <a:effectLst/>
                        </a:rPr>
                        <a:t>hustota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500" u="none" strike="noStrike">
                          <a:effectLst/>
                        </a:rPr>
                        <a:t>Tepelná kapacita C=V*</a:t>
                      </a:r>
                      <a:r>
                        <a:rPr lang="el-GR" sz="500" u="none" strike="noStrike">
                          <a:effectLst/>
                        </a:rPr>
                        <a:t>ρ</a:t>
                      </a:r>
                      <a:r>
                        <a:rPr lang="el-GR" sz="600" u="none" strike="noStrike">
                          <a:effectLst/>
                        </a:rPr>
                        <a:t>*</a:t>
                      </a:r>
                      <a:r>
                        <a:rPr lang="cs-CZ" sz="600" u="none" strike="noStrike">
                          <a:effectLst/>
                        </a:rPr>
                        <a:t>Cp</a:t>
                      </a:r>
                      <a:endParaRPr lang="cs-CZ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47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700" u="none" strike="noStrike">
                          <a:effectLst/>
                        </a:rPr>
                        <a:t>Ochlazovaná konstrukce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700" u="none" strike="noStrike">
                          <a:effectLst/>
                        </a:rPr>
                        <a:t>Plocha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Ui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Un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Hti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Te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Q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500" u="none" strike="noStrike">
                          <a:effectLst/>
                        </a:rPr>
                        <a:t> </a:t>
                      </a:r>
                      <a:endParaRPr lang="cs-CZ" sz="5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Cp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700" u="none" strike="noStrike">
                          <a:effectLst/>
                        </a:rPr>
                        <a:t>ρ</a:t>
                      </a:r>
                      <a:endParaRPr lang="el-GR" sz="7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C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Hmotnost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478"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m2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 (W/(m2K))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(W/(m2K))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(W/K)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°C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(W)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m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m3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kJ/(kg.K)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kg/m3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kJ/K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kg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Střecha 1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7636,41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0,25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0,24 (0,16)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1 878,56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-12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60 114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Štuková stěrka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0,005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38,182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0,850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1400,00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45 436,640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53 455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Železobeton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0,22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1680,010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1,020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2400,00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4 112 664,970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4 032 024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Sklobit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0,0025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19,091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1,470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1200,00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33 676,568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22 909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Izover EPS 100S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610,913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1,270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21,00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16 293,044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12 829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Polyethylen pásy Elestek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0,013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99,273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1,465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1180,00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171 613,806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117 143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Polystyren XPS Roofmate SL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0,16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1221,826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1,270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33,00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51 206,711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40 320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Štěrk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610,913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0,800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1650,00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806 404,896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1 008 006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1113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Obvod. konstrukce č.1 - KZ ORSIL TF-120 mm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8374,8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0,38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0,30 (0,20)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3 190,80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-12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102 106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 dirty="0">
                          <a:effectLst/>
                        </a:rPr>
                        <a:t>  </a:t>
                      </a:r>
                      <a:endParaRPr lang="cs-CZ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Štuková stěrka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83,748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0,850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1400,00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99 660,120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117 247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Porotherm 24 p+d tř.1000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0,24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2009,952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0,960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1000,00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1 929 553,920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2 009 952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Isover Orsil TF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0,12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1004,976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1,140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150,00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171 850,896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150 746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Ytong omítka vnější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0,005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41,874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1,000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800,00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33 499,200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33 499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0110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Strop garáže / 1.NP 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7636,41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0,40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0.45(0.30)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3 054,56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45 818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Podlahové linoleum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0,005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38,182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1,400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1200,00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64 145,844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45 818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Betonová mazanina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0,055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420,003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1,020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2200,00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942 485,722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924 006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Kročej.izolace Isover T-N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229,092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0,800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148,00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27 124,528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33 906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Železobeton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0,25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1909,103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1,020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2400,00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4 673 482,920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4 581 846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Kontakt.systém Isover TF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1527,282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0,800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160,00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195 492,096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244 365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Okno sever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155,95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1,20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1,2 (1,5)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187,14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-12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5 988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0,005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0,780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0,84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2600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1703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2 027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Okno východ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807,47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1,20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1,2 (1,5)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968,96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-12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31 007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0,005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4,037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0,84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2600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8818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10 497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Okno jih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433,01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1,20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1,2 (1,5)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519,61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-12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16 628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0,005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2,165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0,84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2600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4728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5 629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Okno západ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757,85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1,20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1,2 (1,5)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909,42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-12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29 101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0,005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3,789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0,84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2600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8276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9 852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Podlaha jednotlivých podlaží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13 947,00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2789,4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1,09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545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1 657 043,070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1 520 223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43294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Vnitřní vybavení ( jako podlaha)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1 657 043,070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46478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Dveře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10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2,80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bez požadavku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28,00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-12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896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1,000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2,510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600,00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1 506,000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600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46478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Celkem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10 737,06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Qp=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291 658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700" u="none" strike="noStrike">
                          <a:effectLst/>
                        </a:rPr>
                        <a:t>vzduch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60859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1,2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73 030,800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46478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Qv=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1 920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Celkem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16 786 740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kJ/K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52848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výměna vzduchu ( 0,5/h)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168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700" u="none" strike="noStrike">
                          <a:effectLst/>
                        </a:rPr>
                        <a:t>ρ*</a:t>
                      </a:r>
                      <a:r>
                        <a:rPr lang="cs-CZ" sz="700" u="none" strike="noStrike">
                          <a:effectLst/>
                        </a:rPr>
                        <a:t>cp*V</a:t>
                      </a:r>
                      <a:endParaRPr lang="cs-CZ" sz="7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10 143,17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Qc=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293 578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W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Celkem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16 786,740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MJ/K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52848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Celkem</a:t>
                      </a:r>
                      <a:endParaRPr lang="cs-CZ" sz="7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20 880,22</a:t>
                      </a:r>
                      <a:endParaRPr lang="cs-CZ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W/K</a:t>
                      </a:r>
                      <a:endParaRPr lang="cs-CZ" sz="7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Hmotnost (kg)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14 976 901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59215"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R=</a:t>
                      </a:r>
                      <a:endParaRPr lang="cs-CZ" sz="7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>
                          <a:effectLst/>
                        </a:rPr>
                        <a:t>0,000048</a:t>
                      </a:r>
                      <a:endParaRPr lang="cs-CZ" sz="7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K/W</a:t>
                      </a:r>
                      <a:endParaRPr lang="cs-CZ" sz="7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 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 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700" u="none" strike="noStrike">
                          <a:effectLst/>
                        </a:rPr>
                        <a:t>Hmotnost (t)</a:t>
                      </a:r>
                      <a:endParaRPr lang="cs-CZ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700" u="none" strike="noStrike" dirty="0">
                          <a:effectLst/>
                        </a:rPr>
                        <a:t>14 977</a:t>
                      </a:r>
                      <a:endParaRPr lang="cs-CZ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45" marR="5145" marT="5145" marB="0" anchor="b"/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28495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cs-CZ"/>
              <a:t>Ohřev budovy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0" y="1628802"/>
            <a:ext cx="8686800" cy="4679926"/>
          </a:xfrm>
        </p:spPr>
        <p:txBody>
          <a:bodyPr/>
          <a:lstStyle/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Hledáme dobu ohřevu budovy z teploty T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i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(0)=19°C na teplotu T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i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=20°C při venkovní teplotě T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e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=13°C   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T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e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návrh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=-12°C;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T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i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návrh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=20°C</a:t>
            </a:r>
          </a:p>
          <a:p>
            <a:pPr marL="136530" lvl="0" indent="0">
              <a:buNone/>
            </a:pPr>
            <a:endParaRPr lang="cs-CZ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Určíme min. potřebný topný výkon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Q= (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T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i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návrh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  -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T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e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,</a:t>
            </a:r>
            <a:r>
              <a:rPr lang="cs-CZ" sz="2000" baseline="-25000" dirty="0" err="1">
                <a:solidFill>
                  <a:schemeClr val="tx1"/>
                </a:solidFill>
                <a:latin typeface="Calibri" panose="020F0502020204030204" pitchFamily="34" charset="0"/>
              </a:rPr>
              <a:t>návrh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) / R  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Q=( 20 +12 ) / 0,0479 =  668 kW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a dále použijeme rovnici  T(t)= T(0) *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exp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(-t/</a:t>
            </a:r>
            <a:r>
              <a:rPr lang="el-GR" sz="2000" dirty="0">
                <a:solidFill>
                  <a:schemeClr val="tx1"/>
                </a:solidFill>
                <a:latin typeface="Calibri" panose="020F0502020204030204" pitchFamily="34" charset="0"/>
              </a:rPr>
              <a:t>τ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)  a rovnici T(t)=T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i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(t) – T</a:t>
            </a:r>
            <a:r>
              <a:rPr lang="cs-CZ" sz="2000" baseline="-25000" dirty="0">
                <a:solidFill>
                  <a:schemeClr val="tx1"/>
                </a:solidFill>
                <a:latin typeface="Calibri" panose="020F0502020204030204" pitchFamily="34" charset="0"/>
              </a:rPr>
              <a:t>e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– R*Q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kde pro  R*Q dosadíme   0,0479 K/kW * 668kW= 33,99 = 32 K</a:t>
            </a:r>
          </a:p>
          <a:p>
            <a:pPr lvl="0"/>
            <a:endParaRPr lang="cs-CZ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 noGrp="1"/>
          </p:cNvSpPr>
          <p:nvPr>
            <p:ph idx="1"/>
          </p:nvPr>
        </p:nvSpPr>
        <p:spPr>
          <a:xfrm>
            <a:off x="457200" y="0"/>
            <a:ext cx="8229600" cy="6308729"/>
          </a:xfrm>
        </p:spPr>
        <p:txBody>
          <a:bodyPr/>
          <a:lstStyle/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potom  po dosazení do T(t)=Ti(t) – Te – R*Q  pro hodnoty :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T(0)=Ti(0) - Te - R*Q= 19 – 13 – 32 = -26 K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T(t)=20°C – 13°C -32 K= - 25 K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 T(0)=19-13-32=26 K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T(t)= T(0) *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exp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 =   - 25 K = -26 K *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exp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(-t/</a:t>
            </a:r>
            <a:r>
              <a:rPr lang="el-GR" sz="2000" dirty="0">
                <a:solidFill>
                  <a:schemeClr val="tx1"/>
                </a:solidFill>
                <a:latin typeface="Calibri" panose="020F0502020204030204" pitchFamily="34" charset="0"/>
              </a:rPr>
              <a:t>τ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a vyjádříme : t= -τ *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ln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( T(t) /T(0))=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-223,3 *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ln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( -25/-26)= -223,3 * -0,0392= 8,75</a:t>
            </a:r>
          </a:p>
          <a:p>
            <a:pPr lvl="0"/>
            <a:endParaRPr lang="cs-CZ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Doba ohřevu objektu při Te=13°C  z teploty Ti=19°C na Ti=20°C :</a:t>
            </a:r>
          </a:p>
          <a:p>
            <a:pPr lvl="0"/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                                           </a:t>
            </a:r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8,75 hodin</a:t>
            </a:r>
          </a:p>
          <a:p>
            <a:pPr lvl="0"/>
            <a:endParaRPr lang="cs-CZ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0">
              <a:spcBef>
                <a:spcPts val="400"/>
              </a:spcBef>
              <a:buNone/>
            </a:pP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Přesnost výpočtu odpovídá použitému RC modelu a jednoduchosti výpočtu.</a:t>
            </a:r>
          </a:p>
          <a:p>
            <a:pPr lvl="0">
              <a:spcBef>
                <a:spcPts val="400"/>
              </a:spcBef>
              <a:buNone/>
            </a:pP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Pro více prosklené objekty a obvodové stěny složené z více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rúznorodých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</a:rPr>
              <a:t> vrstev bude odchylka výpočtu vyšší nežli při použití složitějších RC modelů. Časová konstanta objektu bude při tomto výpočtu nižší a proto  chladnutí objektu bude rychlejší a při ohřevu objektu bude doba delší.</a:t>
            </a:r>
          </a:p>
          <a:p>
            <a:pPr lvl="0"/>
            <a:endParaRPr lang="cs-CZ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0"/>
            <a:endParaRPr lang="cs-CZ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1162467" cy="418054"/>
          </a:xfrm>
        </p:spPr>
        <p:txBody>
          <a:bodyPr anchorCtr="0"/>
          <a:lstStyle/>
          <a:p>
            <a:pPr lvl="0" algn="l"/>
            <a:r>
              <a:rPr lang="cs-CZ" sz="1800"/>
              <a:t>Závěr :</a:t>
            </a:r>
          </a:p>
        </p:txBody>
      </p:sp>
      <p:sp>
        <p:nvSpPr>
          <p:cNvPr id="3" name="Zástupný symbol pro obsah 2"/>
          <p:cNvSpPr txBox="1">
            <a:spLocks noGrp="1"/>
          </p:cNvSpPr>
          <p:nvPr>
            <p:ph idx="1"/>
          </p:nvPr>
        </p:nvSpPr>
        <p:spPr>
          <a:xfrm>
            <a:off x="457200" y="620685"/>
            <a:ext cx="8229600" cy="5688034"/>
          </a:xfrm>
        </p:spPr>
        <p:txBody>
          <a:bodyPr/>
          <a:lstStyle/>
          <a:p>
            <a:pPr lvl="0">
              <a:spcBef>
                <a:spcPts val="400"/>
              </a:spcBef>
              <a:buNone/>
            </a:pPr>
            <a:r>
              <a:rPr lang="cs-CZ" sz="1800" dirty="0">
                <a:solidFill>
                  <a:schemeClr val="tx1"/>
                </a:solidFill>
                <a:latin typeface="Calibri" panose="020F0502020204030204" pitchFamily="34" charset="0"/>
              </a:rPr>
              <a:t>Kontinuální </a:t>
            </a:r>
            <a:r>
              <a:rPr lang="cs-CZ" sz="1800" dirty="0" err="1">
                <a:solidFill>
                  <a:schemeClr val="tx1"/>
                </a:solidFill>
                <a:latin typeface="Calibri" panose="020F0502020204030204" pitchFamily="34" charset="0"/>
              </a:rPr>
              <a:t>regulacI</a:t>
            </a:r>
            <a:r>
              <a:rPr lang="cs-CZ" sz="1800" dirty="0">
                <a:solidFill>
                  <a:schemeClr val="tx1"/>
                </a:solidFill>
                <a:latin typeface="Calibri" panose="020F0502020204030204" pitchFamily="34" charset="0"/>
              </a:rPr>
              <a:t> topného systému při vysokých venkovních teplotách v průběhu topné sezóny bude v tomto realizovaném systému možné provozovat </a:t>
            </a:r>
            <a:r>
              <a:rPr lang="cs-CZ" sz="1800">
                <a:solidFill>
                  <a:schemeClr val="tx1"/>
                </a:solidFill>
                <a:latin typeface="Calibri" panose="020F0502020204030204" pitchFamily="34" charset="0"/>
              </a:rPr>
              <a:t>jako:</a:t>
            </a:r>
          </a:p>
          <a:p>
            <a:pPr lvl="0">
              <a:spcBef>
                <a:spcPts val="400"/>
              </a:spcBef>
              <a:buNone/>
            </a:pPr>
            <a:endParaRPr lang="cs-CZ" sz="1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0">
              <a:spcBef>
                <a:spcPts val="400"/>
              </a:spcBef>
              <a:buNone/>
            </a:pPr>
            <a:r>
              <a:rPr lang="cs-CZ" sz="1800" dirty="0">
                <a:solidFill>
                  <a:schemeClr val="tx1"/>
                </a:solidFill>
                <a:latin typeface="Calibri" panose="020F0502020204030204" pitchFamily="34" charset="0"/>
              </a:rPr>
              <a:t>1, Přerušované vytápění </a:t>
            </a:r>
          </a:p>
          <a:p>
            <a:pPr lvl="0">
              <a:spcBef>
                <a:spcPts val="400"/>
              </a:spcBef>
              <a:buNone/>
            </a:pPr>
            <a:r>
              <a:rPr lang="cs-CZ" sz="1800" dirty="0">
                <a:solidFill>
                  <a:schemeClr val="tx1"/>
                </a:solidFill>
                <a:latin typeface="Calibri" panose="020F0502020204030204" pitchFamily="34" charset="0"/>
              </a:rPr>
              <a:t>nebo </a:t>
            </a:r>
          </a:p>
          <a:p>
            <a:pPr lvl="0">
              <a:spcBef>
                <a:spcPts val="400"/>
              </a:spcBef>
              <a:buNone/>
            </a:pPr>
            <a:r>
              <a:rPr lang="cs-CZ" sz="1800" dirty="0">
                <a:solidFill>
                  <a:schemeClr val="tx1"/>
                </a:solidFill>
                <a:latin typeface="Calibri" panose="020F0502020204030204" pitchFamily="34" charset="0"/>
              </a:rPr>
              <a:t>2, osazení paralelně menšího výpočtu ERV ventilu pro topný výkon cca 0 – 100 kW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                    Děkuji za pozornost.</a:t>
            </a:r>
          </a:p>
        </p:txBody>
      </p:sp>
    </p:spTree>
    <p:extLst>
      <p:ext uri="{BB962C8B-B14F-4D97-AF65-F5344CB8AC3E}">
        <p14:creationId xmlns:p14="http://schemas.microsoft.com/office/powerpoint/2010/main" val="3678345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6" y="1600200"/>
            <a:ext cx="7062787" cy="4708525"/>
          </a:xfrm>
        </p:spPr>
      </p:pic>
    </p:spTree>
    <p:extLst>
      <p:ext uri="{BB962C8B-B14F-4D97-AF65-F5344CB8AC3E}">
        <p14:creationId xmlns:p14="http://schemas.microsoft.com/office/powerpoint/2010/main" val="1010800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000" dirty="0"/>
              <a:t>BYTOVÉ OKRUHY </a:t>
            </a:r>
            <a:br>
              <a:rPr lang="cs-CZ" sz="2000" dirty="0"/>
            </a:br>
            <a:r>
              <a:rPr lang="cs-CZ" sz="2000" dirty="0"/>
              <a:t>POTRUBÍ - postupně  MĚĎ – REHAU – TECE </a:t>
            </a:r>
            <a:r>
              <a:rPr lang="cs-CZ" sz="2000" dirty="0" err="1"/>
              <a:t>flex</a:t>
            </a:r>
            <a:endParaRPr lang="cs-CZ" sz="2000" dirty="0"/>
          </a:p>
        </p:txBody>
      </p:sp>
      <p:graphicFrame>
        <p:nvGraphicFramePr>
          <p:cNvPr id="4" name="Zástupný symbol pro obsah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3743751"/>
              </p:ext>
            </p:extLst>
          </p:nvPr>
        </p:nvGraphicFramePr>
        <p:xfrm>
          <a:off x="457200" y="1317072"/>
          <a:ext cx="8229600" cy="5426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Acrobat Document" r:id="rId3" imgW="11553814" imgH="9239033" progId="AcroExch.Document.DC">
                  <p:embed/>
                </p:oleObj>
              </mc:Choice>
              <mc:Fallback>
                <p:oleObj name="Acrobat Document" r:id="rId3" imgW="11553814" imgH="9239033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1317072"/>
                        <a:ext cx="8229600" cy="54266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9026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588960"/>
          </a:xfrm>
        </p:spPr>
        <p:txBody>
          <a:bodyPr/>
          <a:lstStyle/>
          <a:p>
            <a:r>
              <a:rPr lang="cs-CZ" sz="2000" dirty="0"/>
              <a:t>SCHÉMA ZAPOJENÍ BYTOVÝCH SKŘÍNĚK</a:t>
            </a: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52500"/>
            <a:ext cx="8013700" cy="5651500"/>
          </a:xfrm>
        </p:spPr>
      </p:pic>
    </p:spTree>
    <p:extLst>
      <p:ext uri="{BB962C8B-B14F-4D97-AF65-F5344CB8AC3E}">
        <p14:creationId xmlns:p14="http://schemas.microsoft.com/office/powerpoint/2010/main" val="46779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804860"/>
          </a:xfrm>
        </p:spPr>
        <p:txBody>
          <a:bodyPr/>
          <a:lstStyle/>
          <a:p>
            <a:r>
              <a:rPr lang="cs-CZ" sz="2000" dirty="0"/>
              <a:t>Projekt:  Schéma 2x ERV 40 </a:t>
            </a:r>
            <a:r>
              <a:rPr lang="cs-CZ" sz="2000" dirty="0" err="1"/>
              <a:t>kv</a:t>
            </a:r>
            <a:r>
              <a:rPr lang="cs-CZ" sz="2000" dirty="0"/>
              <a:t>=12,5 m3/h</a:t>
            </a:r>
          </a:p>
        </p:txBody>
      </p:sp>
      <p:graphicFrame>
        <p:nvGraphicFramePr>
          <p:cNvPr id="5" name="Zástupný symbol pro obsah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9758010"/>
              </p:ext>
            </p:extLst>
          </p:nvPr>
        </p:nvGraphicFramePr>
        <p:xfrm>
          <a:off x="254000" y="914400"/>
          <a:ext cx="8255000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Acrobat Document" r:id="rId3" imgW="7315200" imgH="5848108" progId="AcroExch.Document.DC">
                  <p:embed/>
                </p:oleObj>
              </mc:Choice>
              <mc:Fallback>
                <p:oleObj name="Acrobat Document" r:id="rId3" imgW="7315200" imgH="5848108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4000" y="914400"/>
                        <a:ext cx="8255000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884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588960"/>
          </a:xfrm>
        </p:spPr>
        <p:txBody>
          <a:bodyPr/>
          <a:lstStyle/>
          <a:p>
            <a:r>
              <a:rPr lang="cs-CZ" sz="2000" dirty="0"/>
              <a:t>REALIZACE: 1x ERV 50 </a:t>
            </a:r>
            <a:r>
              <a:rPr lang="cs-CZ" sz="2000" dirty="0" err="1"/>
              <a:t>kv</a:t>
            </a:r>
            <a:r>
              <a:rPr lang="cs-CZ" sz="2000" dirty="0"/>
              <a:t>= 31 m3/h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3600"/>
            <a:ext cx="9144001" cy="5994400"/>
          </a:xfrm>
        </p:spPr>
      </p:pic>
    </p:spTree>
    <p:extLst>
      <p:ext uri="{BB962C8B-B14F-4D97-AF65-F5344CB8AC3E}">
        <p14:creationId xmlns:p14="http://schemas.microsoft.com/office/powerpoint/2010/main" val="2791654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Blokové schéma zapojení systému</a:t>
            </a:r>
          </a:p>
        </p:txBody>
      </p:sp>
      <p:pic>
        <p:nvPicPr>
          <p:cNvPr id="4" name="Zástupný symbol obrázku 3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" r="1853"/>
          <a:stretch>
            <a:fillRect/>
          </a:stretch>
        </p:blipFill>
        <p:spPr>
          <a:xfrm>
            <a:off x="495300" y="1358900"/>
            <a:ext cx="7747000" cy="51562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4939140"/>
          </a:xfrm>
        </p:spPr>
        <p:txBody>
          <a:bodyPr/>
          <a:lstStyle/>
          <a:p>
            <a:pPr lvl="0"/>
            <a:r>
              <a:rPr lang="cs-CZ" sz="2000" dirty="0">
                <a:solidFill>
                  <a:schemeClr val="tx1"/>
                </a:solidFill>
              </a:rPr>
              <a:t>Informace od dodavatele stavby:</a:t>
            </a:r>
          </a:p>
          <a:p>
            <a:pPr lvl="0"/>
            <a:r>
              <a:rPr lang="cs-CZ" sz="2000" dirty="0">
                <a:solidFill>
                  <a:schemeClr val="tx1"/>
                </a:solidFill>
              </a:rPr>
              <a:t>K přehřívání topení na Opatově dochází v tomhle přechodným období, kdy topné větve se </a:t>
            </a:r>
            <a:r>
              <a:rPr lang="cs-CZ" sz="2000" dirty="0" err="1">
                <a:solidFill>
                  <a:schemeClr val="tx1"/>
                </a:solidFill>
              </a:rPr>
              <a:t>natopí</a:t>
            </a:r>
            <a:r>
              <a:rPr lang="cs-CZ" sz="2000" dirty="0">
                <a:solidFill>
                  <a:schemeClr val="tx1"/>
                </a:solidFill>
              </a:rPr>
              <a:t>, uzavírají se a tím se zastaví průtok mezi VS A PS. Vzhledem k tomu že jsou na regulaci ventilů a čerpadel ve VS nějaké doběhy (zpoždění) aby nedocházelo k neustálému pohybu ventilů nebo zapínání/vypínání čerpadel, může dojít k tomu přehřátí. </a:t>
            </a:r>
          </a:p>
          <a:p>
            <a:pPr lvl="0"/>
            <a:r>
              <a:rPr lang="cs-CZ" sz="2000" dirty="0">
                <a:solidFill>
                  <a:schemeClr val="tx1"/>
                </a:solidFill>
              </a:rPr>
              <a:t>Nyní je tam udělaná nestandardní úprava na SW, kdy při uzavření větví (</a:t>
            </a:r>
            <a:r>
              <a:rPr lang="cs-CZ" sz="2000" dirty="0" err="1">
                <a:solidFill>
                  <a:schemeClr val="tx1"/>
                </a:solidFill>
              </a:rPr>
              <a:t>natopení</a:t>
            </a:r>
            <a:r>
              <a:rPr lang="cs-CZ" sz="2000" dirty="0">
                <a:solidFill>
                  <a:schemeClr val="tx1"/>
                </a:solidFill>
              </a:rPr>
              <a:t>) pokud začne teplota topné vody za výměníkem stoupat, otevře se ventil a spustí se čerpadlo do společných prostor (chodby), aby se obnovila cirkulace vody.</a:t>
            </a:r>
          </a:p>
          <a:p>
            <a:pPr lvl="0"/>
            <a:r>
              <a:rPr lang="cs-CZ" sz="2000" dirty="0">
                <a:solidFill>
                  <a:schemeClr val="tx1"/>
                </a:solidFill>
              </a:rPr>
              <a:t>Lepší by bylo tak jak se to dělá, vytvořit v PS </a:t>
            </a:r>
            <a:r>
              <a:rPr lang="cs-CZ" sz="2000" dirty="0" err="1">
                <a:solidFill>
                  <a:schemeClr val="tx1"/>
                </a:solidFill>
              </a:rPr>
              <a:t>bypas</a:t>
            </a:r>
            <a:r>
              <a:rPr lang="cs-CZ" sz="2000" dirty="0">
                <a:solidFill>
                  <a:schemeClr val="tx1"/>
                </a:solidFill>
              </a:rPr>
              <a:t> mezi přívodem a zpátečkou z/do VS, aby mohla voda cirkulovat než se ventily ve VS uzavřou a proběhne dochlazení topné vody (doběh čerpadel).  </a:t>
            </a:r>
            <a:r>
              <a:rPr lang="cs-CZ" sz="2000" dirty="0"/>
              <a:t>  </a:t>
            </a:r>
          </a:p>
          <a:p>
            <a:pPr lvl="0"/>
            <a:r>
              <a:rPr lang="cs-CZ" sz="2000" dirty="0"/>
              <a:t> </a:t>
            </a:r>
          </a:p>
          <a:p>
            <a:pPr lvl="0"/>
            <a:endParaRPr lang="cs-CZ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rchol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1573</Words>
  <Application>Microsoft Office PowerPoint</Application>
  <PresentationFormat>Předvádění na obrazovce (4:3)</PresentationFormat>
  <Paragraphs>775</Paragraphs>
  <Slides>29</Slides>
  <Notes>4</Notes>
  <HiddenSlides>0</HiddenSlides>
  <MMClips>0</MMClips>
  <ScaleCrop>false</ScaleCrop>
  <HeadingPairs>
    <vt:vector size="8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29</vt:i4>
      </vt:variant>
    </vt:vector>
  </HeadingPairs>
  <TitlesOfParts>
    <vt:vector size="39" baseType="lpstr">
      <vt:lpstr>Arial</vt:lpstr>
      <vt:lpstr>Book Antiqua</vt:lpstr>
      <vt:lpstr>Calibri</vt:lpstr>
      <vt:lpstr>Courier New</vt:lpstr>
      <vt:lpstr>Lucida Sans</vt:lpstr>
      <vt:lpstr>Wingdings</vt:lpstr>
      <vt:lpstr>Wingdings 2</vt:lpstr>
      <vt:lpstr>Wingdings 3</vt:lpstr>
      <vt:lpstr>Vrchol</vt:lpstr>
      <vt:lpstr>Acrobat Document</vt:lpstr>
      <vt:lpstr>PROBLÉMY S REGULACÍ VÝSTUPNÍ TEPLOTY TOPNÉ VODY Z VÝMĚNÍKOVÉ STANICE</vt:lpstr>
      <vt:lpstr>Prezentace aplikace PowerPoint</vt:lpstr>
      <vt:lpstr>Prezentace aplikace PowerPoint</vt:lpstr>
      <vt:lpstr>BYTOVÉ OKRUHY  POTRUBÍ - postupně  MĚĎ – REHAU – TECE flex</vt:lpstr>
      <vt:lpstr>SCHÉMA ZAPOJENÍ BYTOVÝCH SKŘÍNĚK</vt:lpstr>
      <vt:lpstr>Projekt:  Schéma 2x ERV 40 kv=12,5 m3/h</vt:lpstr>
      <vt:lpstr>REALIZACE: 1x ERV 50 kv= 31 m3/h</vt:lpstr>
      <vt:lpstr>Blokové schéma zapojení systému</vt:lpstr>
      <vt:lpstr>Prezentace aplikace PowerPoint</vt:lpstr>
      <vt:lpstr>MINIMÁLNÍ PRŮTOK ČERPADLEM NBE 65-200-129  Dle provozně montážního předpisu musí dosahovat minimální průtok čerpadlem typu NB/NBE alespoň 10% hodnoty jmenovitého (štítkového) průtoku  Dle specifikací čerpadla je jmenovitý průtok 64,2 m3/h, tedy minimální průtok při jmenovitém výkonu je 6,42 m3/h. </vt:lpstr>
      <vt:lpstr>Nyní je tam udělaná nestandardní úprava na SW, kdy při uzavření větví (natopení) pokud začne teplota topné vody za výměníkem stoupat, otevře se ventil a spustí se čerpadlo do společných prostor (chodby), aby se obnovila cirkulace vody. </vt:lpstr>
      <vt:lpstr>Lepší by bylo tak jak se to dělá, vytvořit v PS bypas mezi přívodem a zpátečkou z/do VS, aby mohla voda cirkulovat než se ventily ve VS uzavřou a proběhne dochlazení topné vody (doběh čerpadel). </vt:lpstr>
      <vt:lpstr>ENERGETICKÁ NÁROČNOST  PŘI PROVOZU TRVALÉHO ZKRATU</vt:lpstr>
      <vt:lpstr>CHARAKTERISTIKA NBE 65 200/219</vt:lpstr>
      <vt:lpstr>Dlouhá doba dopouštění topného systému objektu z horkovodu</vt:lpstr>
      <vt:lpstr>Náhrada dvou ERV 40 kv=12,5 m3/h  jedním ERV  50 kv= 31 m3/h.</vt:lpstr>
      <vt:lpstr>Regulační charakteristika  procesu s ventilem  ERV 50 Kv=31 m3/h  dp=29 kPa</vt:lpstr>
      <vt:lpstr>Regulační charakteristika  procesu s ventilem  ERV 40 Kv=12,5 m3/h  dp=43 kPa</vt:lpstr>
      <vt:lpstr>Porovnání regulačních charakteristik  procesu  </vt:lpstr>
      <vt:lpstr>Porovnání regulačních charakteristik  procesu  </vt:lpstr>
      <vt:lpstr>Přerušované vytápění</vt:lpstr>
      <vt:lpstr>Síťový model</vt:lpstr>
      <vt:lpstr>Prezentace aplikace PowerPoint</vt:lpstr>
      <vt:lpstr>Chladnutí budovy</vt:lpstr>
      <vt:lpstr>Stavební konstrukce dle ČSN 73 0540-2</vt:lpstr>
      <vt:lpstr>Ohřev budovy</vt:lpstr>
      <vt:lpstr>Prezentace aplikace PowerPoint</vt:lpstr>
      <vt:lpstr>Závěr :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PROBLÉM S REGULACÍ VÝSTUPNÍ TEPLOTY TOPNÉ VODY Z VÝMĚNÍKOVÉ STANICE</dc:title>
  <dc:creator>Karel Schwarz</dc:creator>
  <cp:lastModifiedBy>Ing. Karel Schwarz</cp:lastModifiedBy>
  <cp:revision>41</cp:revision>
  <dcterms:modified xsi:type="dcterms:W3CDTF">2016-10-11T05:42:44Z</dcterms:modified>
</cp:coreProperties>
</file>